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84" r:id="rId2"/>
    <p:sldId id="256" r:id="rId3"/>
    <p:sldId id="287" r:id="rId4"/>
    <p:sldId id="258" r:id="rId5"/>
    <p:sldId id="281" r:id="rId6"/>
    <p:sldId id="282" r:id="rId7"/>
    <p:sldId id="283" r:id="rId8"/>
    <p:sldId id="280" r:id="rId9"/>
    <p:sldId id="257" r:id="rId10"/>
    <p:sldId id="260" r:id="rId11"/>
    <p:sldId id="259" r:id="rId12"/>
    <p:sldId id="265" r:id="rId13"/>
    <p:sldId id="261" r:id="rId14"/>
    <p:sldId id="263" r:id="rId15"/>
    <p:sldId id="264" r:id="rId16"/>
    <p:sldId id="268" r:id="rId17"/>
    <p:sldId id="266" r:id="rId18"/>
    <p:sldId id="267" r:id="rId19"/>
    <p:sldId id="269" r:id="rId20"/>
    <p:sldId id="270" r:id="rId21"/>
    <p:sldId id="271" r:id="rId22"/>
    <p:sldId id="272" r:id="rId23"/>
    <p:sldId id="274" r:id="rId24"/>
    <p:sldId id="275" r:id="rId25"/>
    <p:sldId id="276" r:id="rId26"/>
    <p:sldId id="277" r:id="rId27"/>
    <p:sldId id="278" r:id="rId28"/>
    <p:sldId id="279"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53071" autoAdjust="0"/>
  </p:normalViewPr>
  <p:slideViewPr>
    <p:cSldViewPr snapToGrid="0">
      <p:cViewPr varScale="1">
        <p:scale>
          <a:sx n="48" d="100"/>
          <a:sy n="48" d="100"/>
        </p:scale>
        <p:origin x="2133" y="3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B2DBC6-3185-4E85-894B-185EDC31AF65}" type="datetimeFigureOut">
              <a:rPr lang="en-US" smtClean="0"/>
              <a:t>10/19/2020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4F518C-D01B-46B9-91ED-50C198996C11}" type="slidenum">
              <a:rPr lang="en-US" smtClean="0"/>
              <a:t>‹#›</a:t>
            </a:fld>
            <a:endParaRPr lang="en-US" dirty="0"/>
          </a:p>
        </p:txBody>
      </p:sp>
    </p:spTree>
    <p:extLst>
      <p:ext uri="{BB962C8B-B14F-4D97-AF65-F5344CB8AC3E}">
        <p14:creationId xmlns:p14="http://schemas.microsoft.com/office/powerpoint/2010/main" val="2508207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nap.edu/read/25711/chapter/2"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IMPORTANT NOTES:</a:t>
            </a:r>
            <a:r>
              <a:rPr lang="en-US" dirty="0"/>
              <a:t> </a:t>
            </a:r>
          </a:p>
          <a:p>
            <a:pPr marL="228600" indent="-228600">
              <a:buFont typeface="+mj-lt"/>
              <a:buAutoNum type="arabicPeriod"/>
            </a:pPr>
            <a:r>
              <a:rPr lang="en-US" dirty="0"/>
              <a:t>These slides are based on the workshop of the Global</a:t>
            </a:r>
            <a:r>
              <a:rPr lang="en-US" baseline="0" dirty="0"/>
              <a:t> Forum on Innovation in Health Professional Education and its subsequent written proceedings. Users of the slides should adapt this slide deck to meet the needs of a particular presentation.</a:t>
            </a:r>
          </a:p>
          <a:p>
            <a:pPr marL="228600" indent="-228600">
              <a:buFont typeface="+mj-lt"/>
              <a:buAutoNum type="arabicPeriod"/>
            </a:pPr>
            <a:r>
              <a:rPr lang="en-US" baseline="0" dirty="0"/>
              <a:t>Recommend showing 1min video of the workshop recap before starting the presentation: [See third slide]</a:t>
            </a:r>
          </a:p>
          <a:p>
            <a:pPr marL="228600" indent="-228600">
              <a:buFont typeface="+mj-lt"/>
              <a:buAutoNum type="arabicPeriod"/>
            </a:pPr>
            <a:r>
              <a:rPr lang="en-US" baseline="0" dirty="0"/>
              <a:t>When adapting this slide deck, users can choose to apply the preset learning objectives for IPE (slide 2a), mental health (2b), or advocacy (2c), or set up their own learning objectives stemming from the master list (slide 2). Users can select subsequent slides and content that match their topic. Some of the content in the slide may be better presented orally. Users should not over-pack each slide with information and they should apply an attractive background to personalize the slide deck and to enhance the educational experience. </a:t>
            </a:r>
          </a:p>
          <a:p>
            <a:pPr marL="228600" indent="-228600">
              <a:buFont typeface="+mj-lt"/>
              <a:buAutoNum type="arabicPeriod"/>
            </a:pPr>
            <a:r>
              <a:rPr lang="en-US" baseline="0" dirty="0"/>
              <a:t>Optional interactive activities are embedded in select slides and can be used to engage the participants. The case histories at three points across the life course (i.e., pregnancy, adolescence, and older adulthood) can also be used to actively engage participants in small group discussions.</a:t>
            </a:r>
          </a:p>
          <a:p>
            <a:pPr marL="228600" indent="-228600">
              <a:buFont typeface="+mj-lt"/>
              <a:buAutoNum type="arabicPeriod"/>
            </a:pPr>
            <a:endParaRPr lang="en-US" baseline="0" dirty="0"/>
          </a:p>
          <a:p>
            <a:pPr marL="228600" indent="-228600">
              <a:buFont typeface="+mj-lt"/>
              <a:buAutoNum type="arabicPeriod"/>
            </a:pPr>
            <a:endParaRPr lang="en-US" baseline="0" dirty="0"/>
          </a:p>
          <a:p>
            <a:pPr marL="0" indent="0">
              <a:buFont typeface="+mj-lt"/>
              <a:buNone/>
            </a:pPr>
            <a:r>
              <a:rPr lang="en-US" b="1" baseline="0" dirty="0"/>
              <a:t>LINKS TO SUPPLEMENTAL MATERIAL:</a:t>
            </a:r>
          </a:p>
          <a:p>
            <a:r>
              <a:rPr lang="en-US" dirty="0"/>
              <a:t>These</a:t>
            </a:r>
            <a:r>
              <a:rPr lang="en-US" baseline="0" dirty="0"/>
              <a:t> slides were adapted from Appendix E of the report, Educating Health Professionals to Address the Social Determinants of Mental Health: Proceedings of a Workshop (2020) – (https://www.nap.edu/read/25711/chapter/11?term=appendix#77)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Workshop proceedings: </a:t>
            </a:r>
            <a:r>
              <a:rPr lang="en-US" dirty="0"/>
              <a:t> https://www.nap.edu/download/25711#</a:t>
            </a:r>
          </a:p>
          <a:p>
            <a:pPr marL="171450" indent="-171450">
              <a:buFont typeface="Arial" panose="020B0604020202020204" pitchFamily="34" charset="0"/>
              <a:buChar char="•"/>
            </a:pPr>
            <a:r>
              <a:rPr lang="en-US" dirty="0"/>
              <a:t>Workshop</a:t>
            </a:r>
            <a:r>
              <a:rPr lang="en-US" baseline="0" dirty="0"/>
              <a:t> videos: https://www.youtube.com/playlist?list=PLGTMA6QkejfhAmRC2HbVGC460j7RyU9WW</a:t>
            </a:r>
          </a:p>
          <a:p>
            <a:pPr marL="171450" indent="-171450">
              <a:buFont typeface="Arial" panose="020B0604020202020204" pitchFamily="34" charset="0"/>
              <a:buChar char="•"/>
            </a:pPr>
            <a:r>
              <a:rPr lang="en-US" dirty="0"/>
              <a:t>Speaker</a:t>
            </a:r>
            <a:r>
              <a:rPr lang="en-US" baseline="0" dirty="0"/>
              <a:t> ppts: https://www.nationalacademies.org/event/11-14-2019/educating-health-professionals-to-address-the-social-determinants-of-mental-health-a-workshop#sectionEventMaterials</a:t>
            </a:r>
          </a:p>
          <a:p>
            <a:pPr marL="171450" indent="-171450">
              <a:buFont typeface="Arial" panose="020B0604020202020204" pitchFamily="34" charset="0"/>
              <a:buChar char="•"/>
            </a:pPr>
            <a:r>
              <a:rPr lang="en-US" baseline="0" dirty="0"/>
              <a:t>Speaker bios (Appendix C): </a:t>
            </a:r>
            <a:r>
              <a:rPr lang="en-US" dirty="0"/>
              <a:t>https://www.nap.edu/read/25711/chapter/9</a:t>
            </a:r>
          </a:p>
        </p:txBody>
      </p:sp>
      <p:sp>
        <p:nvSpPr>
          <p:cNvPr id="4" name="Slide Number Placeholder 3"/>
          <p:cNvSpPr>
            <a:spLocks noGrp="1"/>
          </p:cNvSpPr>
          <p:nvPr>
            <p:ph type="sldNum" sz="quarter" idx="10"/>
          </p:nvPr>
        </p:nvSpPr>
        <p:spPr/>
        <p:txBody>
          <a:bodyPr/>
          <a:lstStyle/>
          <a:p>
            <a:fld id="{9C4F518C-D01B-46B9-91ED-50C198996C11}" type="slidenum">
              <a:rPr lang="en-US" smtClean="0"/>
              <a:t>1</a:t>
            </a:fld>
            <a:endParaRPr lang="en-US" dirty="0"/>
          </a:p>
        </p:txBody>
      </p:sp>
    </p:spTree>
    <p:extLst>
      <p:ext uri="{BB962C8B-B14F-4D97-AF65-F5344CB8AC3E}">
        <p14:creationId xmlns:p14="http://schemas.microsoft.com/office/powerpoint/2010/main" val="652977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From</a:t>
            </a:r>
            <a:r>
              <a:rPr lang="en-US" b="1" baseline="0" dirty="0"/>
              <a:t> workshop video see Ruth Shim </a:t>
            </a:r>
            <a:r>
              <a:rPr lang="en-US" baseline="0" dirty="0"/>
              <a:t>[</a:t>
            </a:r>
            <a:r>
              <a:rPr lang="en-US" dirty="0"/>
              <a:t>4:10-6:50</a:t>
            </a:r>
            <a:r>
              <a:rPr lang="en-US" baseline="0" dirty="0"/>
              <a:t>]</a:t>
            </a:r>
          </a:p>
          <a:p>
            <a:r>
              <a:rPr lang="en-US" baseline="0" dirty="0"/>
              <a:t>https://www.youtube.com/watch?v=j2UpZ-ELxA8&amp;list=PLGTMA6QkejfhAmRC2HbVGC460j7RyU9WW&amp;index=2</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In the report prepublication see:</a:t>
            </a:r>
            <a:endParaRPr lang="en-US" dirty="0"/>
          </a:p>
          <a:p>
            <a:r>
              <a:rPr lang="en-US" dirty="0"/>
              <a:t>Page 9: https://www.nap.edu/read/25711/chapter/3#8</a:t>
            </a:r>
          </a:p>
        </p:txBody>
      </p:sp>
      <p:sp>
        <p:nvSpPr>
          <p:cNvPr id="4" name="Slide Number Placeholder 3"/>
          <p:cNvSpPr>
            <a:spLocks noGrp="1"/>
          </p:cNvSpPr>
          <p:nvPr>
            <p:ph type="sldNum" sz="quarter" idx="10"/>
          </p:nvPr>
        </p:nvSpPr>
        <p:spPr/>
        <p:txBody>
          <a:bodyPr/>
          <a:lstStyle/>
          <a:p>
            <a:fld id="{9C4F518C-D01B-46B9-91ED-50C198996C11}" type="slidenum">
              <a:rPr lang="en-US" smtClean="0"/>
              <a:t>10</a:t>
            </a:fld>
            <a:endParaRPr lang="en-US" dirty="0"/>
          </a:p>
        </p:txBody>
      </p:sp>
    </p:spTree>
    <p:extLst>
      <p:ext uri="{BB962C8B-B14F-4D97-AF65-F5344CB8AC3E}">
        <p14:creationId xmlns:p14="http://schemas.microsoft.com/office/powerpoint/2010/main" val="36337186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dirty="0"/>
              <a:t>ACTIVITY: </a:t>
            </a:r>
            <a:r>
              <a:rPr lang="en-US" b="0" dirty="0"/>
              <a:t>Reflect on living histories in terms of the social determinants of health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In the report prepublication see:</a:t>
            </a:r>
            <a:endParaRPr lang="en-US" dirty="0"/>
          </a:p>
          <a:p>
            <a:r>
              <a:rPr lang="en-US" dirty="0"/>
              <a:t>Page 1:</a:t>
            </a:r>
            <a:r>
              <a:rPr lang="en-US" baseline="0" dirty="0"/>
              <a:t> https://www.nap.edu/read/25711/chapter/2</a:t>
            </a:r>
          </a:p>
          <a:p>
            <a:r>
              <a:rPr lang="en-US" dirty="0"/>
              <a:t>Page 7: https://www.nap.edu/read/25711/chapter/3</a:t>
            </a:r>
          </a:p>
        </p:txBody>
      </p:sp>
      <p:sp>
        <p:nvSpPr>
          <p:cNvPr id="4" name="Slide Number Placeholder 3"/>
          <p:cNvSpPr>
            <a:spLocks noGrp="1"/>
          </p:cNvSpPr>
          <p:nvPr>
            <p:ph type="sldNum" sz="quarter" idx="10"/>
          </p:nvPr>
        </p:nvSpPr>
        <p:spPr/>
        <p:txBody>
          <a:bodyPr/>
          <a:lstStyle/>
          <a:p>
            <a:fld id="{9C4F518C-D01B-46B9-91ED-50C198996C11}" type="slidenum">
              <a:rPr lang="en-US" smtClean="0"/>
              <a:t>11</a:t>
            </a:fld>
            <a:endParaRPr lang="en-US" dirty="0"/>
          </a:p>
        </p:txBody>
      </p:sp>
    </p:spTree>
    <p:extLst>
      <p:ext uri="{BB962C8B-B14F-4D97-AF65-F5344CB8AC3E}">
        <p14:creationId xmlns:p14="http://schemas.microsoft.com/office/powerpoint/2010/main" val="37266075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From</a:t>
            </a:r>
            <a:r>
              <a:rPr lang="en-US" b="1" baseline="0" dirty="0"/>
              <a:t> workshop video see Ruth Shim </a:t>
            </a:r>
            <a:r>
              <a:rPr lang="en-US" baseline="0" dirty="0"/>
              <a:t>[</a:t>
            </a:r>
            <a:r>
              <a:rPr lang="en-US" dirty="0"/>
              <a:t>17:43-18:50</a:t>
            </a:r>
            <a:r>
              <a:rPr lang="en-US" baseline="0"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https://www.youtube.com/watch?v=j2UpZ-ELxA8&amp;list=PLGTMA6QkejfhAmRC2HbVGC460j7RyU9WW&amp;index=2</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In the report prepublication see:</a:t>
            </a:r>
            <a:endParaRPr lang="en-US" dirty="0"/>
          </a:p>
          <a:p>
            <a:r>
              <a:rPr lang="en-US" dirty="0"/>
              <a:t>Page 14: https://www.nap.edu/read/25711/chapter/3#13</a:t>
            </a:r>
          </a:p>
          <a:p>
            <a:endParaRPr lang="en-US" dirty="0"/>
          </a:p>
          <a:p>
            <a:r>
              <a:rPr lang="en-US" b="1" dirty="0"/>
              <a:t>Note: For use of this slide image, please seek permission directly from the Robert Wood Johnson Foundation.</a:t>
            </a:r>
          </a:p>
        </p:txBody>
      </p:sp>
      <p:sp>
        <p:nvSpPr>
          <p:cNvPr id="4" name="Slide Number Placeholder 3"/>
          <p:cNvSpPr>
            <a:spLocks noGrp="1"/>
          </p:cNvSpPr>
          <p:nvPr>
            <p:ph type="sldNum" sz="quarter" idx="10"/>
          </p:nvPr>
        </p:nvSpPr>
        <p:spPr/>
        <p:txBody>
          <a:bodyPr/>
          <a:lstStyle/>
          <a:p>
            <a:fld id="{9C4F518C-D01B-46B9-91ED-50C198996C11}" type="slidenum">
              <a:rPr lang="en-US" smtClean="0"/>
              <a:t>12</a:t>
            </a:fld>
            <a:endParaRPr lang="en-US" dirty="0"/>
          </a:p>
        </p:txBody>
      </p:sp>
    </p:spTree>
    <p:extLst>
      <p:ext uri="{BB962C8B-B14F-4D97-AF65-F5344CB8AC3E}">
        <p14:creationId xmlns:p14="http://schemas.microsoft.com/office/powerpoint/2010/main" val="25271882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From</a:t>
            </a:r>
            <a:r>
              <a:rPr lang="en-US" b="1" baseline="0" dirty="0"/>
              <a:t> workshop video see Ruth Shim </a:t>
            </a:r>
            <a:r>
              <a:rPr lang="en-US" baseline="0" dirty="0"/>
              <a:t>[6:47-8:15] </a:t>
            </a:r>
          </a:p>
          <a:p>
            <a:r>
              <a:rPr lang="en-US" baseline="0" dirty="0"/>
              <a:t>https://www.youtube.com/watch?v=j2UpZ-ELxA8&amp;list=PLGTMA6QkejfhAmRC2HbVGC460j7RyU9WW&amp;index=2</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In the report prepublication see:</a:t>
            </a:r>
            <a:endParaRPr lang="en-US" dirty="0"/>
          </a:p>
          <a:p>
            <a:r>
              <a:rPr lang="en-US" dirty="0"/>
              <a:t>Page</a:t>
            </a:r>
            <a:r>
              <a:rPr lang="en-US" baseline="0" dirty="0"/>
              <a:t> 9: https://www.nap.edu/read/25711/chapter/3#9</a:t>
            </a:r>
            <a:endParaRPr lang="en-US" dirty="0"/>
          </a:p>
        </p:txBody>
      </p:sp>
      <p:sp>
        <p:nvSpPr>
          <p:cNvPr id="4" name="Slide Number Placeholder 3"/>
          <p:cNvSpPr>
            <a:spLocks noGrp="1"/>
          </p:cNvSpPr>
          <p:nvPr>
            <p:ph type="sldNum" sz="quarter" idx="10"/>
          </p:nvPr>
        </p:nvSpPr>
        <p:spPr/>
        <p:txBody>
          <a:bodyPr/>
          <a:lstStyle/>
          <a:p>
            <a:fld id="{9C4F518C-D01B-46B9-91ED-50C198996C11}" type="slidenum">
              <a:rPr lang="en-US" smtClean="0"/>
              <a:t>13</a:t>
            </a:fld>
            <a:endParaRPr lang="en-US" dirty="0"/>
          </a:p>
        </p:txBody>
      </p:sp>
    </p:spTree>
    <p:extLst>
      <p:ext uri="{BB962C8B-B14F-4D97-AF65-F5344CB8AC3E}">
        <p14:creationId xmlns:p14="http://schemas.microsoft.com/office/powerpoint/2010/main" val="17328973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From</a:t>
            </a:r>
            <a:r>
              <a:rPr lang="en-US" b="1" baseline="0" dirty="0"/>
              <a:t> workshop video see Ruth Shim </a:t>
            </a:r>
            <a:r>
              <a:rPr lang="en-US" baseline="0" dirty="0"/>
              <a:t>[</a:t>
            </a:r>
            <a:r>
              <a:rPr lang="en-US" dirty="0"/>
              <a:t>12:40-14:05</a:t>
            </a:r>
            <a:r>
              <a:rPr lang="en-US" baseline="0"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https://www.youtube.com/watch?v=j2UpZ-ELxA8&amp;list=PLGTMA6QkejfhAmRC2HbVGC460j7RyU9WW&amp;index=2</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In the report prepublication see:</a:t>
            </a:r>
            <a:endParaRPr lang="en-US" dirty="0"/>
          </a:p>
          <a:p>
            <a:r>
              <a:rPr lang="en-US" dirty="0"/>
              <a:t>Page 12: https://www.nap.edu/read/25711/chapter/3#12 </a:t>
            </a:r>
          </a:p>
        </p:txBody>
      </p:sp>
      <p:sp>
        <p:nvSpPr>
          <p:cNvPr id="4" name="Slide Number Placeholder 3"/>
          <p:cNvSpPr>
            <a:spLocks noGrp="1"/>
          </p:cNvSpPr>
          <p:nvPr>
            <p:ph type="sldNum" sz="quarter" idx="10"/>
          </p:nvPr>
        </p:nvSpPr>
        <p:spPr/>
        <p:txBody>
          <a:bodyPr/>
          <a:lstStyle/>
          <a:p>
            <a:fld id="{9C4F518C-D01B-46B9-91ED-50C198996C11}" type="slidenum">
              <a:rPr lang="en-US" smtClean="0"/>
              <a:t>14</a:t>
            </a:fld>
            <a:endParaRPr lang="en-US" dirty="0"/>
          </a:p>
        </p:txBody>
      </p:sp>
    </p:spTree>
    <p:extLst>
      <p:ext uri="{BB962C8B-B14F-4D97-AF65-F5344CB8AC3E}">
        <p14:creationId xmlns:p14="http://schemas.microsoft.com/office/powerpoint/2010/main" val="23666745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From</a:t>
            </a:r>
            <a:r>
              <a:rPr lang="en-US" b="1" baseline="0" dirty="0"/>
              <a:t> workshop video see </a:t>
            </a:r>
            <a:r>
              <a:rPr lang="en-US" b="1" dirty="0"/>
              <a:t>Intersectionality discussed by Ruth Shim</a:t>
            </a:r>
            <a:r>
              <a:rPr lang="en-US" dirty="0"/>
              <a:t> [16:07-17:43]</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https://www.youtube.com/watch?v=j2UpZ-ELxA8&amp;list=PLGTMA6QkejfhAmRC2HbVGC460j7RyU9WW&amp;index=2</a:t>
            </a:r>
          </a:p>
          <a:p>
            <a:r>
              <a:rPr lang="en-US"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From</a:t>
            </a:r>
            <a:r>
              <a:rPr lang="en-US" b="1" baseline="0" dirty="0"/>
              <a:t> workshop video see Carl Sheperis </a:t>
            </a:r>
            <a:r>
              <a:rPr lang="en-US" baseline="0" dirty="0"/>
              <a:t>[19:00-29:00]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https://www.youtube.com/watch?v=zibAkecAmGc&amp;list=PLGTMA6QkejfhAmRC2HbVGC460j7RyU9WW&amp;index=1</a:t>
            </a:r>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In the report prepublication see:</a:t>
            </a:r>
            <a:endParaRPr lang="en-US" baseline="0" dirty="0"/>
          </a:p>
          <a:p>
            <a:r>
              <a:rPr lang="en-US" baseline="0" dirty="0"/>
              <a:t>Page 12: https://www.nap.edu/read/25711/chapter/3#12</a:t>
            </a:r>
            <a:endParaRPr lang="en-US" dirty="0"/>
          </a:p>
        </p:txBody>
      </p:sp>
      <p:sp>
        <p:nvSpPr>
          <p:cNvPr id="4" name="Slide Number Placeholder 3"/>
          <p:cNvSpPr>
            <a:spLocks noGrp="1"/>
          </p:cNvSpPr>
          <p:nvPr>
            <p:ph type="sldNum" sz="quarter" idx="10"/>
          </p:nvPr>
        </p:nvSpPr>
        <p:spPr/>
        <p:txBody>
          <a:bodyPr/>
          <a:lstStyle/>
          <a:p>
            <a:fld id="{9C4F518C-D01B-46B9-91ED-50C198996C11}" type="slidenum">
              <a:rPr lang="en-US" smtClean="0"/>
              <a:t>15</a:t>
            </a:fld>
            <a:endParaRPr lang="en-US" dirty="0"/>
          </a:p>
        </p:txBody>
      </p:sp>
    </p:spTree>
    <p:extLst>
      <p:ext uri="{BB962C8B-B14F-4D97-AF65-F5344CB8AC3E}">
        <p14:creationId xmlns:p14="http://schemas.microsoft.com/office/powerpoint/2010/main" val="38367868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dirty="0"/>
              <a:t>ACTIVITY: </a:t>
            </a:r>
            <a:r>
              <a:rPr lang="en-US" b="0" dirty="0"/>
              <a:t>Ask the audience to discuss where “they” are on the social gradient</a:t>
            </a:r>
            <a:r>
              <a:rPr lang="en-US" b="0" baseline="0" dirty="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From</a:t>
            </a:r>
            <a:r>
              <a:rPr lang="en-US" b="1" baseline="0" dirty="0"/>
              <a:t> workshop video see </a:t>
            </a:r>
            <a:r>
              <a:rPr lang="en-US" b="1" dirty="0"/>
              <a:t>Julian Fisher</a:t>
            </a:r>
            <a:r>
              <a:rPr lang="en-US" b="1" baseline="0" dirty="0"/>
              <a:t> </a:t>
            </a:r>
            <a:r>
              <a:rPr lang="en-US" b="0" baseline="0" dirty="0"/>
              <a:t>[3:40- 7:45]</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baseline="0" dirty="0"/>
              <a:t>https://www.youtube.com/watch?v=TKRgkEY2xeY&amp;list=PLGTMA6QkejfhAmRC2HbVGC460j7RyU9WW&amp;index=3</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In the report prepublication see:</a:t>
            </a:r>
            <a:endParaRPr lang="en-US" dirty="0"/>
          </a:p>
          <a:p>
            <a:r>
              <a:rPr lang="en-US" dirty="0"/>
              <a:t>Page 17: https://www.nap.edu/read/25711/chapter/3#17</a:t>
            </a:r>
          </a:p>
          <a:p>
            <a:r>
              <a:rPr lang="en-US" dirty="0"/>
              <a:t>The SDMH, Fisher said, can be compared to the slope of a hill. Achieving</a:t>
            </a:r>
            <a:r>
              <a:rPr lang="en-US" baseline="0" dirty="0"/>
              <a:t> </a:t>
            </a:r>
            <a:r>
              <a:rPr lang="en-US" dirty="0"/>
              <a:t>good health outcomes requires pushing a rock up the hill, but the</a:t>
            </a:r>
            <a:r>
              <a:rPr lang="en-US" baseline="0" dirty="0"/>
              <a:t> </a:t>
            </a:r>
            <a:r>
              <a:rPr lang="en-US" dirty="0"/>
              <a:t>steeper the slope, the harder it is to push (see Figure 2-5). For individuals</a:t>
            </a:r>
            <a:r>
              <a:rPr lang="en-US" baseline="0" dirty="0"/>
              <a:t> </a:t>
            </a:r>
            <a:r>
              <a:rPr lang="en-US" dirty="0"/>
              <a:t>who have a good income, stable employment, higher education qualifications,</a:t>
            </a:r>
            <a:r>
              <a:rPr lang="en-US" baseline="0" dirty="0"/>
              <a:t> </a:t>
            </a:r>
            <a:r>
              <a:rPr lang="en-US" dirty="0"/>
              <a:t>secure housing, and good access to food, the slope is shallow, and it</a:t>
            </a:r>
            <a:r>
              <a:rPr lang="en-US" baseline="0" dirty="0"/>
              <a:t> </a:t>
            </a:r>
            <a:r>
              <a:rPr lang="en-US" dirty="0"/>
              <a:t>is fairly easy to push the rock. For individuals who face greater challenges</a:t>
            </a:r>
            <a:r>
              <a:rPr lang="en-US" baseline="0" dirty="0"/>
              <a:t> </a:t>
            </a:r>
            <a:r>
              <a:rPr lang="en-US" dirty="0"/>
              <a:t>because of poverty, lack of education and employment opportunities, and</a:t>
            </a:r>
            <a:r>
              <a:rPr lang="en-US" baseline="0" dirty="0"/>
              <a:t> </a:t>
            </a:r>
            <a:r>
              <a:rPr lang="en-US" dirty="0"/>
              <a:t>lack of access to healthy options, the slope is steep, and it is difficult or</a:t>
            </a:r>
            <a:r>
              <a:rPr lang="en-US" baseline="0" dirty="0"/>
              <a:t> </a:t>
            </a:r>
            <a:r>
              <a:rPr lang="en-US" dirty="0"/>
              <a:t>nearly impossible to hold the rock steady or push it up the slope.</a:t>
            </a:r>
          </a:p>
        </p:txBody>
      </p:sp>
      <p:sp>
        <p:nvSpPr>
          <p:cNvPr id="4" name="Slide Number Placeholder 3"/>
          <p:cNvSpPr>
            <a:spLocks noGrp="1"/>
          </p:cNvSpPr>
          <p:nvPr>
            <p:ph type="sldNum" sz="quarter" idx="10"/>
          </p:nvPr>
        </p:nvSpPr>
        <p:spPr/>
        <p:txBody>
          <a:bodyPr/>
          <a:lstStyle/>
          <a:p>
            <a:fld id="{9C4F518C-D01B-46B9-91ED-50C198996C11}" type="slidenum">
              <a:rPr lang="en-US" smtClean="0"/>
              <a:t>16</a:t>
            </a:fld>
            <a:endParaRPr lang="en-US" dirty="0"/>
          </a:p>
        </p:txBody>
      </p:sp>
    </p:spTree>
    <p:extLst>
      <p:ext uri="{BB962C8B-B14F-4D97-AF65-F5344CB8AC3E}">
        <p14:creationId xmlns:p14="http://schemas.microsoft.com/office/powerpoint/2010/main" val="29181552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From</a:t>
            </a:r>
            <a:r>
              <a:rPr lang="en-US" b="1" baseline="0" dirty="0"/>
              <a:t> workshop video see Ruth Shim </a:t>
            </a:r>
            <a:r>
              <a:rPr lang="en-US" baseline="0" dirty="0"/>
              <a:t>[</a:t>
            </a:r>
            <a:r>
              <a:rPr lang="en-US" b="0" dirty="0"/>
              <a:t>19:25-29:00</a:t>
            </a:r>
            <a:r>
              <a:rPr lang="en-US" baseline="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https://www.youtube.com/watch?v=j2UpZ-ELxA8&amp;list=PLGTMA6QkejfhAmRC2HbVGC460j7RyU9WW&amp;index=2</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In the report prepublication see:</a:t>
            </a:r>
            <a:endParaRPr lang="en-US" dirty="0"/>
          </a:p>
          <a:p>
            <a:r>
              <a:rPr lang="en-US" dirty="0"/>
              <a:t>Page 15: https://www.nap.edu/read/25711/chapter/3#15</a:t>
            </a:r>
          </a:p>
          <a:p>
            <a:r>
              <a:rPr lang="en-US" dirty="0"/>
              <a:t>The mechanism by which political choices affect health outcomes, Shim said, can be seen in Figure 2-4. Social norms</a:t>
            </a:r>
            <a:r>
              <a:rPr lang="en-US" baseline="0" dirty="0"/>
              <a:t> </a:t>
            </a:r>
            <a:r>
              <a:rPr lang="en-US" dirty="0"/>
              <a:t>and public policy influence one another, and both affect how a society</a:t>
            </a:r>
            <a:r>
              <a:rPr lang="en-US" baseline="0" dirty="0"/>
              <a:t> </a:t>
            </a:r>
            <a:r>
              <a:rPr lang="en-US" dirty="0"/>
              <a:t>chooses to distribute resources. This distribution of resources affects social</a:t>
            </a:r>
            <a:r>
              <a:rPr lang="en-US" baseline="0" dirty="0"/>
              <a:t> </a:t>
            </a:r>
            <a:r>
              <a:rPr lang="en-US" dirty="0"/>
              <a:t>determinants such as housing and food security, access to health care, environmental</a:t>
            </a:r>
            <a:r>
              <a:rPr lang="en-US" baseline="0" dirty="0"/>
              <a:t> </a:t>
            </a:r>
            <a:r>
              <a:rPr lang="en-US" dirty="0"/>
              <a:t>exposures, education, employment, and interaction with the</a:t>
            </a:r>
            <a:r>
              <a:rPr lang="en-US" baseline="0" dirty="0"/>
              <a:t> </a:t>
            </a:r>
            <a:r>
              <a:rPr lang="en-US" dirty="0"/>
              <a:t>criminal justice system. These determinants, in turn, affect behavioral risk</a:t>
            </a:r>
            <a:r>
              <a:rPr lang="en-US" baseline="0" dirty="0"/>
              <a:t> </a:t>
            </a:r>
            <a:r>
              <a:rPr lang="en-US" dirty="0"/>
              <a:t>factors, physical and mental stress, and the options that people have at their</a:t>
            </a:r>
            <a:r>
              <a:rPr lang="en-US" baseline="0" dirty="0"/>
              <a:t> </a:t>
            </a:r>
            <a:r>
              <a:rPr lang="en-US" dirty="0"/>
              <a:t>disposal. These factors then affect mental and physical health outcomes.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a:t>
            </a:r>
            <a:r>
              <a:rPr lang="en-US" dirty="0"/>
              <a:t> </a:t>
            </a:r>
            <a:r>
              <a:rPr lang="en-US" b="1" dirty="0"/>
              <a:t> To use this slide image, please seek permission directly from the authors Ruth Shim and Michael T Compton.</a:t>
            </a:r>
          </a:p>
          <a:p>
            <a:endParaRPr lang="en-US" dirty="0"/>
          </a:p>
        </p:txBody>
      </p:sp>
      <p:sp>
        <p:nvSpPr>
          <p:cNvPr id="4" name="Slide Number Placeholder 3"/>
          <p:cNvSpPr>
            <a:spLocks noGrp="1"/>
          </p:cNvSpPr>
          <p:nvPr>
            <p:ph type="sldNum" sz="quarter" idx="10"/>
          </p:nvPr>
        </p:nvSpPr>
        <p:spPr/>
        <p:txBody>
          <a:bodyPr/>
          <a:lstStyle/>
          <a:p>
            <a:fld id="{9C4F518C-D01B-46B9-91ED-50C198996C11}" type="slidenum">
              <a:rPr lang="en-US" smtClean="0"/>
              <a:t>17</a:t>
            </a:fld>
            <a:endParaRPr lang="en-US" dirty="0"/>
          </a:p>
        </p:txBody>
      </p:sp>
    </p:spTree>
    <p:extLst>
      <p:ext uri="{BB962C8B-B14F-4D97-AF65-F5344CB8AC3E}">
        <p14:creationId xmlns:p14="http://schemas.microsoft.com/office/powerpoint/2010/main" val="33970146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dirty="0"/>
              <a:t>ACTIVITY:</a:t>
            </a:r>
            <a:r>
              <a:rPr lang="en-US" b="1" baseline="0" dirty="0"/>
              <a:t> </a:t>
            </a:r>
            <a:r>
              <a:rPr lang="en-US" b="0" dirty="0"/>
              <a:t>Develop your own lifelong learning commitment to educating others about the social determinants of mental health</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In the report prepublication see:</a:t>
            </a:r>
            <a:endParaRPr lang="en-US" dirty="0"/>
          </a:p>
          <a:p>
            <a:r>
              <a:rPr lang="en-US" dirty="0"/>
              <a:t>Page 7: https://www.nap.edu/read/25711/chapter/3</a:t>
            </a:r>
          </a:p>
        </p:txBody>
      </p:sp>
      <p:sp>
        <p:nvSpPr>
          <p:cNvPr id="4" name="Slide Number Placeholder 3"/>
          <p:cNvSpPr>
            <a:spLocks noGrp="1"/>
          </p:cNvSpPr>
          <p:nvPr>
            <p:ph type="sldNum" sz="quarter" idx="10"/>
          </p:nvPr>
        </p:nvSpPr>
        <p:spPr/>
        <p:txBody>
          <a:bodyPr/>
          <a:lstStyle/>
          <a:p>
            <a:fld id="{9C4F518C-D01B-46B9-91ED-50C198996C11}" type="slidenum">
              <a:rPr lang="en-US" smtClean="0"/>
              <a:t>18</a:t>
            </a:fld>
            <a:endParaRPr lang="en-US" dirty="0"/>
          </a:p>
        </p:txBody>
      </p:sp>
    </p:spTree>
    <p:extLst>
      <p:ext uri="{BB962C8B-B14F-4D97-AF65-F5344CB8AC3E}">
        <p14:creationId xmlns:p14="http://schemas.microsoft.com/office/powerpoint/2010/main" val="42932343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From workshop video see</a:t>
            </a:r>
            <a:r>
              <a:rPr lang="en-US" b="1" baseline="0" dirty="0"/>
              <a:t> </a:t>
            </a:r>
            <a:r>
              <a:rPr lang="en-US" b="1" dirty="0"/>
              <a:t>Julian Fisher </a:t>
            </a:r>
            <a:r>
              <a:rPr lang="en-US" b="0" dirty="0"/>
              <a:t>[0:50-3:40;  7:45-10:04]</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https://www.youtube.com/watch?v=TKRgkEY2xeY&amp;list=PLGTMA6QkejfhAmRC2HbVGC460j7RyU9WW&amp;index=3</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In the report prepublication see:</a:t>
            </a:r>
            <a:endParaRPr lang="en-US" dirty="0"/>
          </a:p>
          <a:p>
            <a:r>
              <a:rPr lang="en-US" dirty="0"/>
              <a:t>Page 18: https://www.nap.edu/read/25711/chapter/3#18</a:t>
            </a:r>
          </a:p>
          <a:p>
            <a:endParaRPr lang="en-US" dirty="0"/>
          </a:p>
          <a:p>
            <a:r>
              <a:rPr lang="en-US" dirty="0"/>
              <a:t>See the NASEM report, A Framework</a:t>
            </a:r>
            <a:r>
              <a:rPr lang="en-US" baseline="0" dirty="0"/>
              <a:t> for </a:t>
            </a:r>
            <a:r>
              <a:rPr lang="en-US" dirty="0"/>
              <a:t>Educating Health Professionals to Address the Social Determinants</a:t>
            </a:r>
            <a:r>
              <a:rPr lang="en-US" baseline="0" dirty="0"/>
              <a:t> of Health</a:t>
            </a:r>
            <a:endParaRPr lang="en-US" dirty="0"/>
          </a:p>
          <a:p>
            <a:r>
              <a:rPr lang="en-US" dirty="0"/>
              <a:t>https://www.nap.edu/catalog/21923/a-framework-for-educating-health-professionals-to-address-the-social-determinants-of-health</a:t>
            </a:r>
          </a:p>
        </p:txBody>
      </p:sp>
      <p:sp>
        <p:nvSpPr>
          <p:cNvPr id="4" name="Slide Number Placeholder 3"/>
          <p:cNvSpPr>
            <a:spLocks noGrp="1"/>
          </p:cNvSpPr>
          <p:nvPr>
            <p:ph type="sldNum" sz="quarter" idx="10"/>
          </p:nvPr>
        </p:nvSpPr>
        <p:spPr/>
        <p:txBody>
          <a:bodyPr/>
          <a:lstStyle/>
          <a:p>
            <a:fld id="{9C4F518C-D01B-46B9-91ED-50C198996C11}" type="slidenum">
              <a:rPr lang="en-US" smtClean="0"/>
              <a:t>19</a:t>
            </a:fld>
            <a:endParaRPr lang="en-US" dirty="0"/>
          </a:p>
        </p:txBody>
      </p:sp>
    </p:spTree>
    <p:extLst>
      <p:ext uri="{BB962C8B-B14F-4D97-AF65-F5344CB8AC3E}">
        <p14:creationId xmlns:p14="http://schemas.microsoft.com/office/powerpoint/2010/main" val="12523520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Cite proceedings or the workshop as indicated below:</a:t>
            </a:r>
          </a:p>
          <a:p>
            <a:endParaRPr lang="en-US" dirty="0"/>
          </a:p>
          <a:p>
            <a:r>
              <a:rPr lang="en-US" sz="1200" b="0" i="0" u="none" strike="noStrike" kern="1200" baseline="0" dirty="0">
                <a:solidFill>
                  <a:schemeClr val="tx1"/>
                </a:solidFill>
                <a:latin typeface="+mn-lt"/>
                <a:ea typeface="+mn-ea"/>
                <a:cs typeface="+mn-cs"/>
              </a:rPr>
              <a:t>National Academies of Sciences, Engineering, and Medicine. 2020. </a:t>
            </a:r>
            <a:r>
              <a:rPr lang="en-US" sz="1200" b="0" i="1" u="none" strike="noStrike" kern="1200" baseline="0" dirty="0">
                <a:solidFill>
                  <a:schemeClr val="tx1"/>
                </a:solidFill>
                <a:latin typeface="+mn-lt"/>
                <a:ea typeface="+mn-ea"/>
                <a:cs typeface="+mn-cs"/>
              </a:rPr>
              <a:t>Educating Health Professionals to Address the Social Determinants of Mental Health: Proceedings of a Workshop</a:t>
            </a:r>
            <a:r>
              <a:rPr lang="en-US" sz="1200" b="0" i="0" u="none" strike="noStrike" kern="1200" baseline="0" dirty="0">
                <a:solidFill>
                  <a:schemeClr val="tx1"/>
                </a:solidFill>
                <a:latin typeface="+mn-lt"/>
                <a:ea typeface="+mn-ea"/>
                <a:cs typeface="+mn-cs"/>
              </a:rPr>
              <a:t>. Washington, DC: The National Academies Press. https://doi.org/10.17226/25711.</a:t>
            </a:r>
          </a:p>
          <a:p>
            <a:endParaRPr lang="en-US" sz="1200" b="0" i="0" u="none" strike="noStrike" kern="1200" baseline="0" dirty="0">
              <a:solidFill>
                <a:schemeClr val="tx1"/>
              </a:solidFill>
              <a:latin typeface="+mn-lt"/>
              <a:ea typeface="+mn-ea"/>
              <a:cs typeface="+mn-cs"/>
            </a:endParaRPr>
          </a:p>
          <a:p>
            <a:r>
              <a:rPr lang="en-US" dirty="0"/>
              <a:t>Global Forum on Innovation in Health Professional Education.</a:t>
            </a:r>
            <a:r>
              <a:rPr lang="en-US" baseline="0" dirty="0"/>
              <a:t>  (2019, November 14-15). </a:t>
            </a:r>
            <a:r>
              <a:rPr lang="en-US" i="1" baseline="0" dirty="0"/>
              <a:t>Educating health professionals to address the social determinants of mental health: A workshop</a:t>
            </a:r>
            <a:r>
              <a:rPr lang="en-US" baseline="0" dirty="0"/>
              <a:t>. National Academies of Sciences, Engineering, and Medicine. https://www.nationalacademies.org/event/11-14-2019/educating-health-professionals-to-address-the-social-determinants-of-mental-health-a-workshop</a:t>
            </a:r>
          </a:p>
          <a:p>
            <a:endParaRPr lang="en-US" baseline="0" dirty="0"/>
          </a:p>
          <a:p>
            <a:r>
              <a:rPr lang="en-US" b="1" baseline="0" dirty="0"/>
              <a:t>Use of any of the resource slides for publication, or for purposes outside of education, will require written consent from the organization noted in the ”source” as noted below.</a:t>
            </a:r>
          </a:p>
          <a:p>
            <a:pPr marL="171450" indent="-171450">
              <a:buFont typeface="Arial" panose="020B0604020202020204" pitchFamily="34" charset="0"/>
              <a:buChar char="•"/>
            </a:pPr>
            <a:r>
              <a:rPr lang="en-US" b="0" baseline="0" dirty="0"/>
              <a:t>The report cover can be used without permission</a:t>
            </a:r>
          </a:p>
          <a:p>
            <a:pPr marL="171450" indent="-171450">
              <a:buFont typeface="Arial" panose="020B0604020202020204" pitchFamily="34" charset="0"/>
              <a:buChar char="•"/>
            </a:pPr>
            <a:r>
              <a:rPr lang="en-US" b="0" baseline="0" dirty="0"/>
              <a:t>The video can be used without permission</a:t>
            </a:r>
          </a:p>
          <a:p>
            <a:pPr marL="171450" indent="-171450">
              <a:buFont typeface="Arial" panose="020B0604020202020204" pitchFamily="34" charset="0"/>
              <a:buChar char="•"/>
            </a:pPr>
            <a:r>
              <a:rPr lang="en-US" sz="1800" dirty="0">
                <a:solidFill>
                  <a:srgbClr val="1F497D"/>
                </a:solidFill>
                <a:effectLst/>
                <a:highlight>
                  <a:srgbClr val="FFFF00"/>
                </a:highlight>
                <a:latin typeface="Calibri" panose="020F0502020204030204" pitchFamily="34" charset="0"/>
                <a:ea typeface="Times New Roman" panose="02020603050405020304" pitchFamily="18" charset="0"/>
              </a:rPr>
              <a:t>For specific content attributed to an individual, you will need to note: “Used with permission from (individual citation)” and the statement at the end noting “Copyright by National Academy of Sciences, Washington, DC.</a:t>
            </a:r>
          </a:p>
          <a:p>
            <a:pPr marL="171450" indent="-171450">
              <a:buFont typeface="Arial" panose="020B0604020202020204" pitchFamily="34" charset="0"/>
              <a:buChar char="•"/>
            </a:pPr>
            <a:r>
              <a:rPr lang="en-US" sz="1800" dirty="0">
                <a:solidFill>
                  <a:srgbClr val="1F497D"/>
                </a:solidFill>
                <a:effectLst/>
                <a:highlight>
                  <a:srgbClr val="FFFF00"/>
                </a:highlight>
                <a:latin typeface="Calibri" panose="020F0502020204030204" pitchFamily="34" charset="0"/>
              </a:rPr>
              <a:t>For information provided by the National Academy of Sciences for noncommercial use, include the following language: “</a:t>
            </a:r>
            <a:r>
              <a:rPr lang="en-US" sz="4000" dirty="0"/>
              <a:t>Copyright by National Academy of Sciences, Washington, DC. Permission is granted to reproduce this material with no additions or alterations, for educational, not-for-profit use only. For all other requests, please contact permissions@nas.edu.”</a:t>
            </a:r>
          </a:p>
          <a:p>
            <a:pPr marL="171450" indent="-171450">
              <a:buFont typeface="Arial" panose="020B0604020202020204" pitchFamily="34" charset="0"/>
              <a:buChar char="•"/>
            </a:pPr>
            <a:endParaRPr lang="en-US" sz="1800" dirty="0">
              <a:effectLst/>
              <a:latin typeface="Calibri" panose="020F0502020204030204" pitchFamily="34" charset="0"/>
              <a:ea typeface="Calibri" panose="020F0502020204030204" pitchFamily="34"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171450" indent="-171450">
              <a:buFont typeface="Arial" panose="020B0604020202020204" pitchFamily="34" charset="0"/>
              <a:buChar char="•"/>
            </a:pPr>
            <a:endParaRPr lang="en-US" b="0" baseline="0" dirty="0"/>
          </a:p>
          <a:p>
            <a:pPr marL="171450" indent="-171450">
              <a:buFont typeface="Arial" panose="020B0604020202020204" pitchFamily="34" charset="0"/>
              <a:buChar char="•"/>
            </a:pPr>
            <a:endParaRPr lang="en-US" b="0" dirty="0"/>
          </a:p>
        </p:txBody>
      </p:sp>
      <p:sp>
        <p:nvSpPr>
          <p:cNvPr id="4" name="Slide Number Placeholder 3"/>
          <p:cNvSpPr>
            <a:spLocks noGrp="1"/>
          </p:cNvSpPr>
          <p:nvPr>
            <p:ph type="sldNum" sz="quarter" idx="10"/>
          </p:nvPr>
        </p:nvSpPr>
        <p:spPr/>
        <p:txBody>
          <a:bodyPr/>
          <a:lstStyle/>
          <a:p>
            <a:fld id="{9C4F518C-D01B-46B9-91ED-50C198996C11}" type="slidenum">
              <a:rPr lang="en-US" smtClean="0"/>
              <a:t>2</a:t>
            </a:fld>
            <a:endParaRPr lang="en-US" dirty="0"/>
          </a:p>
        </p:txBody>
      </p:sp>
    </p:spTree>
    <p:extLst>
      <p:ext uri="{BB962C8B-B14F-4D97-AF65-F5344CB8AC3E}">
        <p14:creationId xmlns:p14="http://schemas.microsoft.com/office/powerpoint/2010/main" val="4444167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b="1" dirty="0"/>
              <a:t>ACTIVITY: </a:t>
            </a:r>
            <a:r>
              <a:rPr lang="en-US" dirty="0"/>
              <a:t>What other models or frameworks are there for interprofessional education for addressing the SDH/SDMH?</a:t>
            </a:r>
          </a:p>
        </p:txBody>
      </p:sp>
      <p:sp>
        <p:nvSpPr>
          <p:cNvPr id="4" name="Slide Number Placeholder 3"/>
          <p:cNvSpPr>
            <a:spLocks noGrp="1"/>
          </p:cNvSpPr>
          <p:nvPr>
            <p:ph type="sldNum" sz="quarter" idx="10"/>
          </p:nvPr>
        </p:nvSpPr>
        <p:spPr/>
        <p:txBody>
          <a:bodyPr/>
          <a:lstStyle/>
          <a:p>
            <a:fld id="{9C4F518C-D01B-46B9-91ED-50C198996C11}" type="slidenum">
              <a:rPr lang="en-US" smtClean="0"/>
              <a:t>20</a:t>
            </a:fld>
            <a:endParaRPr lang="en-US" dirty="0"/>
          </a:p>
        </p:txBody>
      </p:sp>
    </p:spTree>
    <p:extLst>
      <p:ext uri="{BB962C8B-B14F-4D97-AF65-F5344CB8AC3E}">
        <p14:creationId xmlns:p14="http://schemas.microsoft.com/office/powerpoint/2010/main" val="39402557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dirty="0"/>
              <a:t>ACTIVITY:</a:t>
            </a:r>
            <a:r>
              <a:rPr lang="en-US" b="0" dirty="0"/>
              <a:t> Reflect upon your own lifelong learning commitment to educating others about the social determinants of mental health through</a:t>
            </a:r>
            <a:r>
              <a:rPr lang="en-US" b="0" baseline="0" dirty="0"/>
              <a:t> the lens of diversity</a:t>
            </a: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In the report prepublication see:</a:t>
            </a:r>
            <a:endParaRPr lang="en-US" dirty="0"/>
          </a:p>
          <a:p>
            <a:r>
              <a:rPr lang="en-US" dirty="0"/>
              <a:t>Page 25: https://www.nap.edu/read/25711/chapter/4#25 </a:t>
            </a:r>
          </a:p>
        </p:txBody>
      </p:sp>
      <p:sp>
        <p:nvSpPr>
          <p:cNvPr id="4" name="Slide Number Placeholder 3"/>
          <p:cNvSpPr>
            <a:spLocks noGrp="1"/>
          </p:cNvSpPr>
          <p:nvPr>
            <p:ph type="sldNum" sz="quarter" idx="10"/>
          </p:nvPr>
        </p:nvSpPr>
        <p:spPr/>
        <p:txBody>
          <a:bodyPr/>
          <a:lstStyle/>
          <a:p>
            <a:fld id="{9C4F518C-D01B-46B9-91ED-50C198996C11}" type="slidenum">
              <a:rPr lang="en-US" smtClean="0"/>
              <a:t>21</a:t>
            </a:fld>
            <a:endParaRPr lang="en-US" dirty="0"/>
          </a:p>
        </p:txBody>
      </p:sp>
    </p:spTree>
    <p:extLst>
      <p:ext uri="{BB962C8B-B14F-4D97-AF65-F5344CB8AC3E}">
        <p14:creationId xmlns:p14="http://schemas.microsoft.com/office/powerpoint/2010/main" val="402626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From workshop video see</a:t>
            </a:r>
            <a:r>
              <a:rPr lang="en-US" b="1" baseline="0" dirty="0"/>
              <a:t> building and developing a workforce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a:t>Wendi Schweiger </a:t>
            </a:r>
            <a:r>
              <a:rPr lang="en-US" b="0" baseline="0" dirty="0"/>
              <a:t>[4min]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https://www.youtube.com/watch?v=dPNj8zryrnI&amp;list=PLGTMA6QkejfhAmRC2HbVGC460j7RyU9WW&amp;index=5</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Andrew Dailey </a:t>
            </a:r>
            <a:r>
              <a:rPr lang="en-US" b="0" dirty="0"/>
              <a:t>[3min]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https://www.youtube.com/watch?v=3-7OQiX_iio&amp;list=PLGTMA6QkejfhAmRC2HbVGC460j7RyU9WW&amp;index=6</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Robert Horne </a:t>
            </a:r>
            <a:r>
              <a:rPr lang="en-US" b="0" dirty="0"/>
              <a:t>[0-10:00min]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https://www.youtube.com/watch?v=b5Rk4epjaYQ&amp;list=PLGTMA6QkejfhAmRC2HbVGC460j7RyU9WW&amp;index=8&amp;t=607s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Duy Nguyen </a:t>
            </a:r>
            <a:r>
              <a:rPr lang="en-US" b="0" dirty="0"/>
              <a:t>[0-11:00min]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https://www.youtube.com/watch?v=jUi_NG6B9u4&amp;list=PLGTMA6QkejfhAmRC2HbVGC460j7RyU9WW&amp;index=8</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Dolores Subia BigFoot </a:t>
            </a:r>
            <a:r>
              <a:rPr lang="en-US" b="0" dirty="0"/>
              <a:t>[0-12:30min]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https://www.youtube.com/watch?v=Lvn0ryk4Srs&amp;list=PLGTMA6QkejfhAmRC2HbVGC460j7RyU9WW&amp;index=9</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In the report prepublication see:</a:t>
            </a:r>
            <a:endParaRPr lang="en-US" dirty="0"/>
          </a:p>
          <a:p>
            <a:r>
              <a:rPr lang="en-US" dirty="0"/>
              <a:t>Page 28: https://www.nap.edu/read/25711/chapter/4#28</a:t>
            </a:r>
          </a:p>
        </p:txBody>
      </p:sp>
      <p:sp>
        <p:nvSpPr>
          <p:cNvPr id="4" name="Slide Number Placeholder 3"/>
          <p:cNvSpPr>
            <a:spLocks noGrp="1"/>
          </p:cNvSpPr>
          <p:nvPr>
            <p:ph type="sldNum" sz="quarter" idx="10"/>
          </p:nvPr>
        </p:nvSpPr>
        <p:spPr/>
        <p:txBody>
          <a:bodyPr/>
          <a:lstStyle/>
          <a:p>
            <a:fld id="{9C4F518C-D01B-46B9-91ED-50C198996C11}" type="slidenum">
              <a:rPr lang="en-US" smtClean="0"/>
              <a:t>22</a:t>
            </a:fld>
            <a:endParaRPr lang="en-US" dirty="0"/>
          </a:p>
        </p:txBody>
      </p:sp>
    </p:spTree>
    <p:extLst>
      <p:ext uri="{BB962C8B-B14F-4D97-AF65-F5344CB8AC3E}">
        <p14:creationId xmlns:p14="http://schemas.microsoft.com/office/powerpoint/2010/main" val="263138340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dirty="0">
                <a:solidFill>
                  <a:srgbClr val="FF0000"/>
                </a:solidFill>
              </a:rPr>
              <a:t>ACTIVITY:</a:t>
            </a:r>
            <a:r>
              <a:rPr lang="en-US" b="1" dirty="0"/>
              <a:t> </a:t>
            </a:r>
            <a:r>
              <a:rPr lang="en-US" b="0" dirty="0"/>
              <a:t>Reflect upon your own lifelong learning commitment to educating others about the social determinants of mental health</a:t>
            </a:r>
            <a:r>
              <a:rPr lang="en-US" b="0" baseline="0" dirty="0"/>
              <a:t> through community-engaged learning</a:t>
            </a: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In the report prepublication see:</a:t>
            </a:r>
            <a:endParaRPr lang="en-US" dirty="0"/>
          </a:p>
          <a:p>
            <a:r>
              <a:rPr lang="en-US" dirty="0"/>
              <a:t>Page 35: https://www.nap.edu/read/25711/chapter/5#35</a:t>
            </a:r>
          </a:p>
        </p:txBody>
      </p:sp>
      <p:sp>
        <p:nvSpPr>
          <p:cNvPr id="4" name="Slide Number Placeholder 3"/>
          <p:cNvSpPr>
            <a:spLocks noGrp="1"/>
          </p:cNvSpPr>
          <p:nvPr>
            <p:ph type="sldNum" sz="quarter" idx="10"/>
          </p:nvPr>
        </p:nvSpPr>
        <p:spPr/>
        <p:txBody>
          <a:bodyPr/>
          <a:lstStyle/>
          <a:p>
            <a:fld id="{9C4F518C-D01B-46B9-91ED-50C198996C11}" type="slidenum">
              <a:rPr lang="en-US" smtClean="0"/>
              <a:t>23</a:t>
            </a:fld>
            <a:endParaRPr lang="en-US" dirty="0"/>
          </a:p>
        </p:txBody>
      </p:sp>
    </p:spTree>
    <p:extLst>
      <p:ext uri="{BB962C8B-B14F-4D97-AF65-F5344CB8AC3E}">
        <p14:creationId xmlns:p14="http://schemas.microsoft.com/office/powerpoint/2010/main" val="221086732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From workshop video see</a:t>
            </a:r>
            <a:r>
              <a:rPr lang="en-US" b="1" baseline="0" dirty="0"/>
              <a:t> Lane/Mouity/Jennings-Bey </a:t>
            </a:r>
            <a:r>
              <a:rPr lang="en-US" b="0" dirty="0"/>
              <a:t>[4:00-24:00]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https://www.youtube.com/watch?v=287NT7qnG9M&amp;list=PLGTMA6QkejfhAmRC2HbVGC460j7RyU9WW&amp;index=13&amp;t=969s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In the report prepublication see:</a:t>
            </a:r>
            <a:endParaRPr lang="en-US" dirty="0"/>
          </a:p>
          <a:p>
            <a:r>
              <a:rPr lang="en-US" dirty="0"/>
              <a:t>Page 37: https://www.nap.edu/read/25711/chapter/5#37</a:t>
            </a:r>
          </a:p>
        </p:txBody>
      </p:sp>
      <p:sp>
        <p:nvSpPr>
          <p:cNvPr id="4" name="Slide Number Placeholder 3"/>
          <p:cNvSpPr>
            <a:spLocks noGrp="1"/>
          </p:cNvSpPr>
          <p:nvPr>
            <p:ph type="sldNum" sz="quarter" idx="10"/>
          </p:nvPr>
        </p:nvSpPr>
        <p:spPr/>
        <p:txBody>
          <a:bodyPr/>
          <a:lstStyle/>
          <a:p>
            <a:fld id="{9C4F518C-D01B-46B9-91ED-50C198996C11}" type="slidenum">
              <a:rPr lang="en-US" smtClean="0"/>
              <a:t>24</a:t>
            </a:fld>
            <a:endParaRPr lang="en-US" dirty="0"/>
          </a:p>
        </p:txBody>
      </p:sp>
    </p:spTree>
    <p:extLst>
      <p:ext uri="{BB962C8B-B14F-4D97-AF65-F5344CB8AC3E}">
        <p14:creationId xmlns:p14="http://schemas.microsoft.com/office/powerpoint/2010/main" val="31613713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Student perspective </a:t>
            </a:r>
            <a:r>
              <a:rPr lang="en-US" b="0" dirty="0"/>
              <a:t>[0-13:30min]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https://www.youtube.com/watch?v=Oe6LrAbX-CE&amp;list=PLGTMA6QkejfhAmRC2HbVGC460j7RyU9WW&amp;index=13</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In the report prepublication see:</a:t>
            </a:r>
            <a:endParaRPr lang="en-US" dirty="0"/>
          </a:p>
          <a:p>
            <a:r>
              <a:rPr lang="en-US" dirty="0"/>
              <a:t>Pages</a:t>
            </a:r>
            <a:r>
              <a:rPr lang="en-US" baseline="0" dirty="0"/>
              <a:t> 39, 41: https://www.nap.edu/read/25711/chapter/5#39</a:t>
            </a:r>
            <a:endParaRPr lang="en-US" dirty="0"/>
          </a:p>
        </p:txBody>
      </p:sp>
      <p:sp>
        <p:nvSpPr>
          <p:cNvPr id="4" name="Slide Number Placeholder 3"/>
          <p:cNvSpPr>
            <a:spLocks noGrp="1"/>
          </p:cNvSpPr>
          <p:nvPr>
            <p:ph type="sldNum" sz="quarter" idx="10"/>
          </p:nvPr>
        </p:nvSpPr>
        <p:spPr/>
        <p:txBody>
          <a:bodyPr/>
          <a:lstStyle/>
          <a:p>
            <a:fld id="{9C4F518C-D01B-46B9-91ED-50C198996C11}" type="slidenum">
              <a:rPr lang="en-US" smtClean="0"/>
              <a:t>25</a:t>
            </a:fld>
            <a:endParaRPr lang="en-US" dirty="0"/>
          </a:p>
        </p:txBody>
      </p:sp>
    </p:spTree>
    <p:extLst>
      <p:ext uri="{BB962C8B-B14F-4D97-AF65-F5344CB8AC3E}">
        <p14:creationId xmlns:p14="http://schemas.microsoft.com/office/powerpoint/2010/main" val="236084802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ACTIVITY:</a:t>
            </a:r>
            <a:r>
              <a:rPr lang="en-US" b="1" baseline="0" dirty="0"/>
              <a:t> </a:t>
            </a:r>
            <a:r>
              <a:rPr lang="en-US" b="0" baseline="0" dirty="0"/>
              <a:t>How might you design a “health in all policies” learning experience?  </a:t>
            </a: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In the report prepublication see:</a:t>
            </a:r>
            <a:endParaRPr lang="en-US" dirty="0"/>
          </a:p>
          <a:p>
            <a:r>
              <a:rPr lang="en-US" dirty="0"/>
              <a:t>Page 47: https://www.nap.edu/read/25711/chapter/6#47</a:t>
            </a:r>
          </a:p>
        </p:txBody>
      </p:sp>
      <p:sp>
        <p:nvSpPr>
          <p:cNvPr id="4" name="Slide Number Placeholder 3"/>
          <p:cNvSpPr>
            <a:spLocks noGrp="1"/>
          </p:cNvSpPr>
          <p:nvPr>
            <p:ph type="sldNum" sz="quarter" idx="10"/>
          </p:nvPr>
        </p:nvSpPr>
        <p:spPr/>
        <p:txBody>
          <a:bodyPr/>
          <a:lstStyle/>
          <a:p>
            <a:fld id="{9C4F518C-D01B-46B9-91ED-50C198996C11}" type="slidenum">
              <a:rPr lang="en-US" smtClean="0"/>
              <a:t>26</a:t>
            </a:fld>
            <a:endParaRPr lang="en-US" dirty="0"/>
          </a:p>
        </p:txBody>
      </p:sp>
    </p:spTree>
    <p:extLst>
      <p:ext uri="{BB962C8B-B14F-4D97-AF65-F5344CB8AC3E}">
        <p14:creationId xmlns:p14="http://schemas.microsoft.com/office/powerpoint/2010/main" val="295208435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ACTIVITY: </a:t>
            </a:r>
            <a:r>
              <a:rPr lang="en-US" b="0" dirty="0"/>
              <a:t>What are some example</a:t>
            </a:r>
            <a:r>
              <a:rPr lang="en-US" b="0" baseline="0" dirty="0"/>
              <a:t>s of the role of health education in policy?</a:t>
            </a: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In the report prepublication see:</a:t>
            </a:r>
            <a:endParaRPr lang="en-US" dirty="0"/>
          </a:p>
          <a:p>
            <a:r>
              <a:rPr lang="en-US" dirty="0"/>
              <a:t>Page 55: </a:t>
            </a:r>
          </a:p>
        </p:txBody>
      </p:sp>
      <p:sp>
        <p:nvSpPr>
          <p:cNvPr id="4" name="Slide Number Placeholder 3"/>
          <p:cNvSpPr>
            <a:spLocks noGrp="1"/>
          </p:cNvSpPr>
          <p:nvPr>
            <p:ph type="sldNum" sz="quarter" idx="10"/>
          </p:nvPr>
        </p:nvSpPr>
        <p:spPr/>
        <p:txBody>
          <a:bodyPr/>
          <a:lstStyle/>
          <a:p>
            <a:fld id="{9C4F518C-D01B-46B9-91ED-50C198996C11}" type="slidenum">
              <a:rPr lang="en-US" smtClean="0"/>
              <a:t>27</a:t>
            </a:fld>
            <a:endParaRPr lang="en-US" dirty="0"/>
          </a:p>
        </p:txBody>
      </p:sp>
    </p:spTree>
    <p:extLst>
      <p:ext uri="{BB962C8B-B14F-4D97-AF65-F5344CB8AC3E}">
        <p14:creationId xmlns:p14="http://schemas.microsoft.com/office/powerpoint/2010/main" val="211115305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ACTIVITY:</a:t>
            </a:r>
            <a:r>
              <a:rPr lang="en-US" b="1" baseline="0" dirty="0"/>
              <a:t> </a:t>
            </a:r>
            <a:r>
              <a:rPr lang="en-US" b="0" dirty="0"/>
              <a:t>Revisit your lifelong learning commitment to educating others about the social determinants of mental health through the lens of diversity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In the report prepublication see:</a:t>
            </a:r>
            <a:endParaRPr lang="en-US" dirty="0"/>
          </a:p>
          <a:p>
            <a:r>
              <a:rPr lang="en-US" dirty="0"/>
              <a:t>Pages 55-56</a:t>
            </a:r>
          </a:p>
        </p:txBody>
      </p:sp>
      <p:sp>
        <p:nvSpPr>
          <p:cNvPr id="4" name="Slide Number Placeholder 3"/>
          <p:cNvSpPr>
            <a:spLocks noGrp="1"/>
          </p:cNvSpPr>
          <p:nvPr>
            <p:ph type="sldNum" sz="quarter" idx="10"/>
          </p:nvPr>
        </p:nvSpPr>
        <p:spPr/>
        <p:txBody>
          <a:bodyPr/>
          <a:lstStyle/>
          <a:p>
            <a:fld id="{9C4F518C-D01B-46B9-91ED-50C198996C11}" type="slidenum">
              <a:rPr lang="en-US" smtClean="0"/>
              <a:t>28</a:t>
            </a:fld>
            <a:endParaRPr lang="en-US" dirty="0"/>
          </a:p>
        </p:txBody>
      </p:sp>
    </p:spTree>
    <p:extLst>
      <p:ext uri="{BB962C8B-B14F-4D97-AF65-F5344CB8AC3E}">
        <p14:creationId xmlns:p14="http://schemas.microsoft.com/office/powerpoint/2010/main" val="32015438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Click</a:t>
            </a:r>
            <a:r>
              <a:rPr lang="en-US" baseline="0" dirty="0"/>
              <a:t> slide in presentation mode or use this you tube link to show video: https://www.youtube.com/watch?v=zqvF6W5kKEY&amp;mc_cid=6c3579abd0&amp;mc_eid=7097eb5cb6</a:t>
            </a:r>
            <a:endParaRPr lang="en-US" dirty="0"/>
          </a:p>
        </p:txBody>
      </p:sp>
      <p:sp>
        <p:nvSpPr>
          <p:cNvPr id="4" name="Slide Number Placeholder 3"/>
          <p:cNvSpPr>
            <a:spLocks noGrp="1"/>
          </p:cNvSpPr>
          <p:nvPr>
            <p:ph type="sldNum" sz="quarter" idx="10"/>
          </p:nvPr>
        </p:nvSpPr>
        <p:spPr/>
        <p:txBody>
          <a:bodyPr/>
          <a:lstStyle/>
          <a:p>
            <a:fld id="{9C4F518C-D01B-46B9-91ED-50C198996C11}" type="slidenum">
              <a:rPr lang="en-US" smtClean="0"/>
              <a:t>3</a:t>
            </a:fld>
            <a:endParaRPr lang="en-US" dirty="0"/>
          </a:p>
        </p:txBody>
      </p:sp>
    </p:spTree>
    <p:extLst>
      <p:ext uri="{BB962C8B-B14F-4D97-AF65-F5344CB8AC3E}">
        <p14:creationId xmlns:p14="http://schemas.microsoft.com/office/powerpoint/2010/main" val="20552954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From</a:t>
            </a:r>
            <a:r>
              <a:rPr lang="en-US" b="1" baseline="0" dirty="0"/>
              <a:t> workshop video see Carl Sheperis </a:t>
            </a:r>
            <a:r>
              <a:rPr lang="en-US" baseline="0" dirty="0"/>
              <a:t>[2:30-7:00]</a:t>
            </a:r>
          </a:p>
          <a:p>
            <a:r>
              <a:rPr lang="en-US" baseline="0" dirty="0"/>
              <a:t>https://www.youtube.com/watch?v=zibAkecAmGc&amp;list=PLGTMA6QkejfhAmRC2HbVGC460j7RyU9WW&amp;index=1</a:t>
            </a:r>
            <a:endParaRPr lang="en-US" dirty="0"/>
          </a:p>
          <a:p>
            <a:endParaRPr lang="en-US" dirty="0"/>
          </a:p>
          <a:p>
            <a:r>
              <a:rPr lang="en-US" b="1" dirty="0"/>
              <a:t>In the report prepublication see:</a:t>
            </a:r>
          </a:p>
          <a:p>
            <a:r>
              <a:rPr lang="en-US" dirty="0"/>
              <a:t>Page 5: https://www.nap.edu/read/25711/chapter/2?term=%22learning+objectives%22#5</a:t>
            </a:r>
          </a:p>
          <a:p>
            <a:pPr lvl="1"/>
            <a:r>
              <a:rPr lang="en-US" dirty="0"/>
              <a:t>“Sheperis then introduced the participants to the learning objectives of the workshop (see Box 1-3). He stressed that the workshop was designed for active participation, and he encouraged the audience to think critically about what they would like to learn at the workshop, what personal experiences they brought to the workshop, and how they would move forward to integrate the social determinants of mental health into health professional education.”</a:t>
            </a:r>
          </a:p>
          <a:p>
            <a:endParaRPr lang="en-US" dirty="0"/>
          </a:p>
          <a:p>
            <a:r>
              <a:rPr lang="en-US" b="1" dirty="0"/>
              <a:t>Ask the participants</a:t>
            </a:r>
            <a:r>
              <a:rPr lang="en-US" b="1" baseline="0" dirty="0"/>
              <a:t> or class members to:</a:t>
            </a:r>
            <a:endParaRPr lang="en-US" b="1" dirty="0"/>
          </a:p>
          <a:p>
            <a:pPr marL="228600" indent="-228600">
              <a:buAutoNum type="arabicPeriod"/>
            </a:pPr>
            <a:r>
              <a:rPr lang="en-US" dirty="0"/>
              <a:t>Think about your own experiences</a:t>
            </a:r>
            <a:r>
              <a:rPr lang="en-US" baseline="0" dirty="0"/>
              <a:t> with the SDH throughout the day’s discussions</a:t>
            </a:r>
          </a:p>
          <a:p>
            <a:pPr marL="228600" indent="-228600">
              <a:buAutoNum type="arabicPeriod"/>
            </a:pPr>
            <a:r>
              <a:rPr lang="en-US" baseline="0" dirty="0"/>
              <a:t>Develop a personal learning contract of what s/he intends to do</a:t>
            </a:r>
          </a:p>
          <a:p>
            <a:pPr marL="228600" indent="-228600">
              <a:buAutoNum type="arabicPeriod"/>
            </a:pPr>
            <a:endParaRPr lang="en-US" baseline="0" dirty="0"/>
          </a:p>
          <a:p>
            <a:pPr marL="0" indent="0">
              <a:buNone/>
            </a:pPr>
            <a:r>
              <a:rPr lang="en-US" baseline="0" dirty="0"/>
              <a:t>NOTE: The user of these slides may want to select specific learning objectives that match the purpose of the user’s activity. Slides a, b, &amp; c suggest learning objectives for IPE, mental health, and life long learning, respectively</a:t>
            </a:r>
            <a:endParaRPr lang="en-US" dirty="0"/>
          </a:p>
        </p:txBody>
      </p:sp>
      <p:sp>
        <p:nvSpPr>
          <p:cNvPr id="4" name="Slide Number Placeholder 3"/>
          <p:cNvSpPr>
            <a:spLocks noGrp="1"/>
          </p:cNvSpPr>
          <p:nvPr>
            <p:ph type="sldNum" sz="quarter" idx="10"/>
          </p:nvPr>
        </p:nvSpPr>
        <p:spPr/>
        <p:txBody>
          <a:bodyPr/>
          <a:lstStyle/>
          <a:p>
            <a:fld id="{9C4F518C-D01B-46B9-91ED-50C198996C11}" type="slidenum">
              <a:rPr lang="en-US" smtClean="0"/>
              <a:t>4</a:t>
            </a:fld>
            <a:endParaRPr lang="en-US" dirty="0"/>
          </a:p>
        </p:txBody>
      </p:sp>
    </p:spTree>
    <p:extLst>
      <p:ext uri="{BB962C8B-B14F-4D97-AF65-F5344CB8AC3E}">
        <p14:creationId xmlns:p14="http://schemas.microsoft.com/office/powerpoint/2010/main" val="8704728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From</a:t>
            </a:r>
            <a:r>
              <a:rPr lang="en-US" b="1" baseline="0" dirty="0"/>
              <a:t> workshop video see:</a:t>
            </a:r>
            <a:endParaRPr lang="en-US" dirty="0"/>
          </a:p>
          <a:p>
            <a:r>
              <a:rPr lang="en-US" dirty="0"/>
              <a:t>Multiple sectors working together, Shim: 32:50:</a:t>
            </a:r>
            <a:r>
              <a:rPr lang="en-US" baseline="0" dirty="0"/>
              <a:t> https://www.youtube.com/watch?v=j2UpZ-ELxA8&amp;list=PLGTMA6QkejfhAmRC2HbVGC460j7RyU9WW&amp;index=3&amp;t=45s </a:t>
            </a:r>
          </a:p>
          <a:p>
            <a:endParaRPr lang="en-US" dirty="0"/>
          </a:p>
          <a:p>
            <a:r>
              <a:rPr lang="en-US" b="1" dirty="0"/>
              <a:t>In the report prepublication see:</a:t>
            </a:r>
          </a:p>
          <a:p>
            <a:r>
              <a:rPr lang="en-US" dirty="0"/>
              <a:t>Pages 14-15: https://www.nap.edu/read/25711/chapter/3#14</a:t>
            </a:r>
          </a:p>
          <a:p>
            <a:r>
              <a:rPr lang="en-US" dirty="0"/>
              <a:t>“Moving the</a:t>
            </a:r>
            <a:r>
              <a:rPr lang="en-US" baseline="0" dirty="0"/>
              <a:t> </a:t>
            </a:r>
            <a:r>
              <a:rPr lang="en-US" dirty="0"/>
              <a:t>needle on the SDMH will require health professionals to step outside of</a:t>
            </a:r>
            <a:r>
              <a:rPr lang="en-US" baseline="0" dirty="0"/>
              <a:t> </a:t>
            </a:r>
            <a:r>
              <a:rPr lang="en-US" dirty="0"/>
              <a:t>their professions and to collaborate across sectors in order to influence and</a:t>
            </a:r>
            <a:r>
              <a:rPr lang="en-US" baseline="0" dirty="0"/>
              <a:t> </a:t>
            </a:r>
            <a:r>
              <a:rPr lang="en-US" dirty="0"/>
              <a:t>form</a:t>
            </a:r>
            <a:r>
              <a:rPr lang="en-US" baseline="0" dirty="0"/>
              <a:t> </a:t>
            </a:r>
            <a:r>
              <a:rPr lang="en-US" dirty="0"/>
              <a:t>relationships with elected officials. Shim said that in her profession of</a:t>
            </a:r>
            <a:r>
              <a:rPr lang="en-US" baseline="0" dirty="0"/>
              <a:t> </a:t>
            </a:r>
            <a:r>
              <a:rPr lang="en-US" dirty="0"/>
              <a:t>psychiatry, many psychiatrists want to stay within the field and only work</a:t>
            </a:r>
            <a:r>
              <a:rPr lang="en-US" baseline="0" dirty="0"/>
              <a:t> </a:t>
            </a:r>
            <a:r>
              <a:rPr lang="en-US" dirty="0"/>
              <a:t>with other psychiatrists. But to have a true impact, they really need to</a:t>
            </a:r>
            <a:r>
              <a:rPr lang="en-US" baseline="0" dirty="0"/>
              <a:t> </a:t>
            </a:r>
            <a:r>
              <a:rPr lang="en-US" dirty="0"/>
              <a:t>work with groups outside of the health professions such as police officers, teachers, lawyers, and city planners.”</a:t>
            </a:r>
          </a:p>
          <a:p>
            <a:endParaRPr lang="en-US" dirty="0"/>
          </a:p>
          <a:p>
            <a:r>
              <a:rPr lang="en-US" dirty="0"/>
              <a:t>NOTE: This slide suggests specific learning objectives</a:t>
            </a:r>
            <a:r>
              <a:rPr lang="en-US" baseline="0" dirty="0"/>
              <a:t> for interprofessional education </a:t>
            </a:r>
            <a:endParaRPr lang="en-US" dirty="0"/>
          </a:p>
        </p:txBody>
      </p:sp>
      <p:sp>
        <p:nvSpPr>
          <p:cNvPr id="4" name="Slide Number Placeholder 3"/>
          <p:cNvSpPr>
            <a:spLocks noGrp="1"/>
          </p:cNvSpPr>
          <p:nvPr>
            <p:ph type="sldNum" sz="quarter" idx="10"/>
          </p:nvPr>
        </p:nvSpPr>
        <p:spPr/>
        <p:txBody>
          <a:bodyPr/>
          <a:lstStyle/>
          <a:p>
            <a:fld id="{9C4F518C-D01B-46B9-91ED-50C198996C11}" type="slidenum">
              <a:rPr lang="en-US" smtClean="0"/>
              <a:t>5</a:t>
            </a:fld>
            <a:endParaRPr lang="en-US" dirty="0"/>
          </a:p>
        </p:txBody>
      </p:sp>
    </p:spTree>
    <p:extLst>
      <p:ext uri="{BB962C8B-B14F-4D97-AF65-F5344CB8AC3E}">
        <p14:creationId xmlns:p14="http://schemas.microsoft.com/office/powerpoint/2010/main" val="1898682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From</a:t>
            </a:r>
            <a:r>
              <a:rPr lang="en-US" b="1" baseline="0" dirty="0"/>
              <a:t> workshop video see:</a:t>
            </a:r>
            <a:endParaRPr lang="en-US" dirty="0"/>
          </a:p>
          <a:p>
            <a:r>
              <a:rPr lang="en-US" dirty="0"/>
              <a:t>Shim, social norms [35:45]: https://www.youtube.com/watch?v=j2UpZ-ELxA8&amp;list=PLGTMA6QkejfhAmRC2HbVGC460j7RyU9WW&amp;index=3&amp;t=45s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In the report prepublication see:</a:t>
            </a:r>
            <a:endParaRPr lang="en-US" dirty="0"/>
          </a:p>
          <a:p>
            <a:r>
              <a:rPr lang="en-US" dirty="0"/>
              <a:t>Page 15: https://www.nap.edu/read/25711/chapter/3#15</a:t>
            </a:r>
          </a:p>
          <a:p>
            <a:r>
              <a:rPr lang="en-US" dirty="0"/>
              <a:t>In concert with political advocacy, Shim said, there is a need to change</a:t>
            </a:r>
            <a:r>
              <a:rPr lang="en-US" baseline="0" dirty="0"/>
              <a:t> </a:t>
            </a:r>
            <a:r>
              <a:rPr lang="en-US" dirty="0"/>
              <a:t>the social norms concerning mental health, inclusion, and mutual respect.</a:t>
            </a:r>
            <a:r>
              <a:rPr lang="en-US" baseline="0" dirty="0"/>
              <a:t> </a:t>
            </a:r>
            <a:r>
              <a:rPr lang="en-US" dirty="0"/>
              <a:t>“We need to create social</a:t>
            </a:r>
            <a:r>
              <a:rPr lang="en-US" baseline="0" dirty="0"/>
              <a:t> </a:t>
            </a:r>
            <a:r>
              <a:rPr lang="en-US" dirty="0"/>
              <a:t>norms of tolerance, acceptance, and inclusion,”</a:t>
            </a:r>
            <a:r>
              <a:rPr lang="en-US" baseline="0" dirty="0"/>
              <a:t> </a:t>
            </a:r>
            <a:r>
              <a:rPr lang="en-US" dirty="0"/>
              <a:t>she said, and speak up when these norms are not being respected.</a:t>
            </a:r>
            <a:r>
              <a:rPr lang="en-US" baseline="0" dirty="0"/>
              <a:t> </a:t>
            </a:r>
            <a:r>
              <a:rPr lang="en-US" dirty="0"/>
              <a:t>When people are being “exclusionary, racist, sexist, homophobic, [or]</a:t>
            </a:r>
            <a:r>
              <a:rPr lang="en-US" baseline="0" dirty="0"/>
              <a:t> </a:t>
            </a:r>
            <a:r>
              <a:rPr lang="en-US" dirty="0"/>
              <a:t>transphobic,”</a:t>
            </a:r>
            <a:r>
              <a:rPr lang="en-US" baseline="0" dirty="0"/>
              <a:t> </a:t>
            </a:r>
            <a:r>
              <a:rPr lang="en-US" dirty="0"/>
              <a:t>she said, “it’s on all of us to be the person that speaks up in</a:t>
            </a:r>
            <a:r>
              <a:rPr lang="en-US" baseline="0" dirty="0"/>
              <a:t> </a:t>
            </a:r>
            <a:r>
              <a:rPr lang="en-US" dirty="0"/>
              <a:t>those situations.”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NOTE: This slide suggests specific learning objectives</a:t>
            </a:r>
            <a:r>
              <a:rPr lang="en-US" baseline="0" dirty="0"/>
              <a:t> for mental health</a:t>
            </a:r>
            <a:endParaRPr lang="en-US" dirty="0"/>
          </a:p>
          <a:p>
            <a:endParaRPr lang="en-US" dirty="0"/>
          </a:p>
        </p:txBody>
      </p:sp>
      <p:sp>
        <p:nvSpPr>
          <p:cNvPr id="4" name="Slide Number Placeholder 3"/>
          <p:cNvSpPr>
            <a:spLocks noGrp="1"/>
          </p:cNvSpPr>
          <p:nvPr>
            <p:ph type="sldNum" sz="quarter" idx="10"/>
          </p:nvPr>
        </p:nvSpPr>
        <p:spPr/>
        <p:txBody>
          <a:bodyPr/>
          <a:lstStyle/>
          <a:p>
            <a:fld id="{9C4F518C-D01B-46B9-91ED-50C198996C11}" type="slidenum">
              <a:rPr lang="en-US" smtClean="0"/>
              <a:t>6</a:t>
            </a:fld>
            <a:endParaRPr lang="en-US" dirty="0"/>
          </a:p>
        </p:txBody>
      </p:sp>
    </p:spTree>
    <p:extLst>
      <p:ext uri="{BB962C8B-B14F-4D97-AF65-F5344CB8AC3E}">
        <p14:creationId xmlns:p14="http://schemas.microsoft.com/office/powerpoint/2010/main" val="15262339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From</a:t>
            </a:r>
            <a:r>
              <a:rPr lang="en-US" b="1" baseline="0" dirty="0"/>
              <a:t> workshop video see policy &amp; advocacy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a:t>David Benedek: 3min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baseline="0" dirty="0"/>
              <a:t>https://www.youtube.com/watch?v=Pxjs6sMCYHc&amp;list=PLGTMA6QkejfhAmRC2HbVGC460j7RyU9WW&amp;index=18&amp;t=126s</a:t>
            </a:r>
            <a:endParaRPr lang="en-US" b="0" dirty="0"/>
          </a:p>
          <a:p>
            <a:r>
              <a:rPr lang="en-US" b="1" dirty="0"/>
              <a:t>Seth Moulton: 32min</a:t>
            </a:r>
          </a:p>
          <a:p>
            <a:r>
              <a:rPr lang="en-US" dirty="0"/>
              <a:t>https://www.youtube.com/watch?v=ejQxUbXGz3k&amp;list=PLGTMA6QkejfhAmRC2HbVGC460j7RyU9WW&amp;index=19&amp;t=574s</a:t>
            </a:r>
          </a:p>
          <a:p>
            <a:r>
              <a:rPr lang="en-US" b="1" dirty="0"/>
              <a:t>Ruth Shim</a:t>
            </a:r>
          </a:p>
          <a:p>
            <a:r>
              <a:rPr lang="en-US" baseline="0" dirty="0"/>
              <a:t>[29:00-38:00]: https://www.youtube.com/watch?v=j2UpZ-ELxA8&amp;list=PLGTMA6QkejfhAmRC2HbVGC460j7RyU9WW&amp;index=3&amp;t=45s</a:t>
            </a:r>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In the report prepublication see:</a:t>
            </a:r>
            <a:endParaRPr lang="en-US" baseline="0" dirty="0"/>
          </a:p>
          <a:p>
            <a:r>
              <a:rPr lang="en-US" baseline="0" dirty="0"/>
              <a:t>Chapter 5: </a:t>
            </a:r>
          </a:p>
          <a:p>
            <a:endParaRPr lang="en-US" baseline="0" dirty="0"/>
          </a:p>
          <a:p>
            <a:r>
              <a:rPr lang="en-US" baseline="0" dirty="0"/>
              <a:t>Chapter 3, Page 14: https://www.nap.edu/read/25711/chapter/3#13</a:t>
            </a:r>
          </a:p>
          <a:p>
            <a:r>
              <a:rPr lang="en-US" dirty="0"/>
              <a:t>Social norms</a:t>
            </a:r>
            <a:r>
              <a:rPr lang="en-US" baseline="0" dirty="0"/>
              <a:t> </a:t>
            </a:r>
            <a:r>
              <a:rPr lang="en-US" dirty="0"/>
              <a:t>and public policy influence one another, and both affect how a society</a:t>
            </a:r>
            <a:r>
              <a:rPr lang="en-US" baseline="0" dirty="0"/>
              <a:t> </a:t>
            </a:r>
            <a:r>
              <a:rPr lang="en-US" dirty="0"/>
              <a:t>chooses to distribute resources. This distribution of resources affects social</a:t>
            </a:r>
            <a:r>
              <a:rPr lang="en-US" baseline="0" dirty="0"/>
              <a:t> </a:t>
            </a:r>
            <a:r>
              <a:rPr lang="en-US" dirty="0"/>
              <a:t>determinants such as housing and food security, access to health care, environmental</a:t>
            </a:r>
            <a:r>
              <a:rPr lang="en-US" baseline="0" dirty="0"/>
              <a:t> </a:t>
            </a:r>
            <a:r>
              <a:rPr lang="en-US" dirty="0"/>
              <a:t>exposures, education, employment, and interaction with the</a:t>
            </a:r>
            <a:r>
              <a:rPr lang="en-US" baseline="0" dirty="0"/>
              <a:t> </a:t>
            </a:r>
            <a:r>
              <a:rPr lang="en-US" dirty="0"/>
              <a:t>criminal justice system.</a:t>
            </a:r>
            <a:r>
              <a:rPr lang="en-US" baseline="0" dirty="0"/>
              <a:t> </a:t>
            </a:r>
            <a:r>
              <a:rPr lang="en-US" dirty="0"/>
              <a:t>These determinants, in turn, affect behavioral risk</a:t>
            </a:r>
            <a:r>
              <a:rPr lang="en-US" baseline="0" dirty="0"/>
              <a:t> </a:t>
            </a:r>
            <a:r>
              <a:rPr lang="en-US" dirty="0"/>
              <a:t>factors, physical and mental stress, and the options that people have at their</a:t>
            </a:r>
            <a:r>
              <a:rPr lang="en-US" baseline="0" dirty="0"/>
              <a:t> </a:t>
            </a:r>
            <a:r>
              <a:rPr lang="en-US" dirty="0"/>
              <a:t>disposal. These factors then affect mental</a:t>
            </a:r>
            <a:r>
              <a:rPr lang="en-US" baseline="0" dirty="0"/>
              <a:t> </a:t>
            </a:r>
            <a:r>
              <a:rPr lang="en-US" dirty="0"/>
              <a:t>and physical health outcomes.</a:t>
            </a:r>
            <a:r>
              <a:rPr lang="en-US" baseline="0" dirty="0"/>
              <a:t> </a:t>
            </a:r>
            <a:r>
              <a:rPr lang="en-US" dirty="0"/>
              <a:t>Given the intimate relationship between politics and health, Shim said,</a:t>
            </a:r>
            <a:r>
              <a:rPr lang="en-US" baseline="0" dirty="0"/>
              <a:t> </a:t>
            </a:r>
            <a:r>
              <a:rPr lang="en-US" dirty="0"/>
              <a:t>health professionals have a responsibility to advocate for policies that</a:t>
            </a:r>
            <a:r>
              <a:rPr lang="en-US" baseline="0" dirty="0"/>
              <a:t> </a:t>
            </a:r>
            <a:r>
              <a:rPr lang="en-US" dirty="0"/>
              <a:t>improve the SDH. “All policies are health policies,”2 Shim said. All policies</a:t>
            </a:r>
            <a:r>
              <a:rPr lang="en-US" baseline="0" dirty="0"/>
              <a:t> </a:t>
            </a:r>
            <a:r>
              <a:rPr lang="en-US" dirty="0"/>
              <a:t>have an impact on people’s health and mental health, yet “we don’t</a:t>
            </a:r>
            <a:r>
              <a:rPr lang="en-US" baseline="0" dirty="0"/>
              <a:t> </a:t>
            </a:r>
            <a:r>
              <a:rPr lang="en-US" dirty="0"/>
              <a:t>always consider what that impact is before we enact laws.”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NOTE: This slide suggests specific learning objectives</a:t>
            </a:r>
            <a:r>
              <a:rPr lang="en-US" baseline="0" dirty="0"/>
              <a:t> for life long learning</a:t>
            </a:r>
            <a:endParaRPr lang="en-US" dirty="0"/>
          </a:p>
          <a:p>
            <a:endParaRPr lang="en-US" dirty="0"/>
          </a:p>
        </p:txBody>
      </p:sp>
      <p:sp>
        <p:nvSpPr>
          <p:cNvPr id="4" name="Slide Number Placeholder 3"/>
          <p:cNvSpPr>
            <a:spLocks noGrp="1"/>
          </p:cNvSpPr>
          <p:nvPr>
            <p:ph type="sldNum" sz="quarter" idx="10"/>
          </p:nvPr>
        </p:nvSpPr>
        <p:spPr/>
        <p:txBody>
          <a:bodyPr/>
          <a:lstStyle/>
          <a:p>
            <a:fld id="{9C4F518C-D01B-46B9-91ED-50C198996C11}" type="slidenum">
              <a:rPr lang="en-US" smtClean="0"/>
              <a:t>7</a:t>
            </a:fld>
            <a:endParaRPr lang="en-US" dirty="0"/>
          </a:p>
        </p:txBody>
      </p:sp>
    </p:spTree>
    <p:extLst>
      <p:ext uri="{BB962C8B-B14F-4D97-AF65-F5344CB8AC3E}">
        <p14:creationId xmlns:p14="http://schemas.microsoft.com/office/powerpoint/2010/main" val="34913325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From</a:t>
            </a:r>
            <a:r>
              <a:rPr lang="en-US" b="1" baseline="0" dirty="0"/>
              <a:t> workshop video see Ruth Shim: </a:t>
            </a:r>
            <a:r>
              <a:rPr lang="en-US" baseline="0" dirty="0"/>
              <a:t>[3:40-4:40]</a:t>
            </a:r>
          </a:p>
          <a:p>
            <a:r>
              <a:rPr lang="en-US" baseline="0" dirty="0"/>
              <a:t>https://www.youtube.com/watch?v=j2UpZ-ELxA8&amp;list=PLGTMA6QkejfhAmRC2HbVGC460j7RyU9WW&amp;index=2</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In the report prepublication see:</a:t>
            </a:r>
            <a:endParaRPr lang="en-US" baseline="0" dirty="0"/>
          </a:p>
          <a:p>
            <a:r>
              <a:rPr lang="en-US" baseline="0" dirty="0"/>
              <a:t>Page 8: https://www.nap.edu/read/25711/chapter/3#8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WHO</a:t>
            </a:r>
            <a:r>
              <a:rPr lang="en-US" baseline="0" dirty="0"/>
              <a:t> </a:t>
            </a:r>
            <a:r>
              <a:rPr lang="en-US" dirty="0"/>
              <a:t>Reference: https://www.who.int/social_determinants/thecommission/finalreport/key_concepts/en/ </a:t>
            </a:r>
          </a:p>
          <a:p>
            <a:endParaRPr lang="en-US" dirty="0"/>
          </a:p>
        </p:txBody>
      </p:sp>
      <p:sp>
        <p:nvSpPr>
          <p:cNvPr id="4" name="Slide Number Placeholder 3"/>
          <p:cNvSpPr>
            <a:spLocks noGrp="1"/>
          </p:cNvSpPr>
          <p:nvPr>
            <p:ph type="sldNum" sz="quarter" idx="10"/>
          </p:nvPr>
        </p:nvSpPr>
        <p:spPr/>
        <p:txBody>
          <a:bodyPr/>
          <a:lstStyle/>
          <a:p>
            <a:fld id="{9C4F518C-D01B-46B9-91ED-50C198996C11}" type="slidenum">
              <a:rPr lang="en-US" smtClean="0"/>
              <a:t>8</a:t>
            </a:fld>
            <a:endParaRPr lang="en-US" dirty="0"/>
          </a:p>
        </p:txBody>
      </p:sp>
    </p:spTree>
    <p:extLst>
      <p:ext uri="{BB962C8B-B14F-4D97-AF65-F5344CB8AC3E}">
        <p14:creationId xmlns:p14="http://schemas.microsoft.com/office/powerpoint/2010/main" val="15480871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From</a:t>
            </a:r>
            <a:r>
              <a:rPr lang="en-US" b="1" baseline="0" dirty="0"/>
              <a:t> workshop video see Carl Sheperis </a:t>
            </a:r>
            <a:r>
              <a:rPr lang="en-US" baseline="0" dirty="0"/>
              <a:t>[2:52-3:50]</a:t>
            </a:r>
          </a:p>
          <a:p>
            <a:r>
              <a:rPr lang="en-US" baseline="0" dirty="0"/>
              <a:t>https://www.youtube.com/watch?v=zibAkecAmGc&amp;list=PLGTMA6QkejfhAmRC2HbVGC460j7RyU9WW&amp;index=1</a:t>
            </a:r>
            <a:endParaRPr lang="en-US" dirty="0"/>
          </a:p>
          <a:p>
            <a:endParaRPr lang="en-US" b="1" dirty="0"/>
          </a:p>
          <a:p>
            <a:r>
              <a:rPr lang="en-US" b="1" dirty="0"/>
              <a:t>From</a:t>
            </a:r>
            <a:r>
              <a:rPr lang="en-US" b="1" baseline="0" dirty="0"/>
              <a:t> workshop video see Ruth Shim </a:t>
            </a:r>
            <a:r>
              <a:rPr lang="en-US" baseline="0" dirty="0"/>
              <a:t>[</a:t>
            </a:r>
            <a:r>
              <a:rPr lang="en-US" dirty="0"/>
              <a:t>12:40-14:05</a:t>
            </a:r>
            <a:r>
              <a:rPr lang="en-US" baseline="0" dirty="0"/>
              <a:t>] </a:t>
            </a:r>
          </a:p>
          <a:p>
            <a:r>
              <a:rPr lang="en-US" baseline="0" dirty="0"/>
              <a:t>SDH/MH: https://www.youtube.com/watch?v=j2UpZ-ELxA8&amp;list=PLGTMA6QkejfhAmRC2HbVGC460j7RyU9WW&amp;index=2 </a:t>
            </a:r>
          </a:p>
          <a:p>
            <a:r>
              <a:rPr lang="en-US" dirty="0"/>
              <a:t>Shim presentation: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In the report prepublication see:</a:t>
            </a:r>
            <a:endParaRPr lang="en-US" dirty="0"/>
          </a:p>
          <a:p>
            <a:r>
              <a:rPr lang="en-US" dirty="0"/>
              <a:t>Page 2: </a:t>
            </a:r>
            <a:r>
              <a:rPr lang="en-US" dirty="0">
                <a:hlinkClick r:id="rId3"/>
              </a:rPr>
              <a:t>https://www.nap.edu/read/25711/chapter/2</a:t>
            </a:r>
            <a:endParaRPr lang="en-US" dirty="0"/>
          </a:p>
          <a:p>
            <a:endParaRPr lang="en-US" b="1" dirty="0"/>
          </a:p>
          <a:p>
            <a:endParaRPr lang="en-US" dirty="0"/>
          </a:p>
        </p:txBody>
      </p:sp>
      <p:sp>
        <p:nvSpPr>
          <p:cNvPr id="4" name="Slide Number Placeholder 3"/>
          <p:cNvSpPr>
            <a:spLocks noGrp="1"/>
          </p:cNvSpPr>
          <p:nvPr>
            <p:ph type="sldNum" sz="quarter" idx="10"/>
          </p:nvPr>
        </p:nvSpPr>
        <p:spPr/>
        <p:txBody>
          <a:bodyPr/>
          <a:lstStyle/>
          <a:p>
            <a:fld id="{9C4F518C-D01B-46B9-91ED-50C198996C11}" type="slidenum">
              <a:rPr lang="en-US" smtClean="0"/>
              <a:t>9</a:t>
            </a:fld>
            <a:endParaRPr lang="en-US" dirty="0"/>
          </a:p>
        </p:txBody>
      </p:sp>
    </p:spTree>
    <p:extLst>
      <p:ext uri="{BB962C8B-B14F-4D97-AF65-F5344CB8AC3E}">
        <p14:creationId xmlns:p14="http://schemas.microsoft.com/office/powerpoint/2010/main" val="648838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E709B297-1BE4-485F-9F6C-0744601070FE}" type="datetimeFigureOut">
              <a:rPr lang="en-US" smtClean="0"/>
              <a:t>10/19/2020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171A7D-1269-449D-9097-11A205C773A5}" type="slidenum">
              <a:rPr lang="en-US" smtClean="0"/>
              <a:t>‹#›</a:t>
            </a:fld>
            <a:endParaRPr lang="en-US" dirty="0"/>
          </a:p>
        </p:txBody>
      </p:sp>
    </p:spTree>
    <p:extLst>
      <p:ext uri="{BB962C8B-B14F-4D97-AF65-F5344CB8AC3E}">
        <p14:creationId xmlns:p14="http://schemas.microsoft.com/office/powerpoint/2010/main" val="1607416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709B297-1BE4-485F-9F6C-0744601070FE}" type="datetimeFigureOut">
              <a:rPr lang="en-US" smtClean="0"/>
              <a:t>10/19/2020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171A7D-1269-449D-9097-11A205C773A5}" type="slidenum">
              <a:rPr lang="en-US" smtClean="0"/>
              <a:t>‹#›</a:t>
            </a:fld>
            <a:endParaRPr lang="en-US" dirty="0"/>
          </a:p>
        </p:txBody>
      </p:sp>
    </p:spTree>
    <p:extLst>
      <p:ext uri="{BB962C8B-B14F-4D97-AF65-F5344CB8AC3E}">
        <p14:creationId xmlns:p14="http://schemas.microsoft.com/office/powerpoint/2010/main" val="1733447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709B297-1BE4-485F-9F6C-0744601070FE}" type="datetimeFigureOut">
              <a:rPr lang="en-US" smtClean="0"/>
              <a:t>10/19/2020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171A7D-1269-449D-9097-11A205C773A5}" type="slidenum">
              <a:rPr lang="en-US" smtClean="0"/>
              <a:t>‹#›</a:t>
            </a:fld>
            <a:endParaRPr lang="en-US" dirty="0"/>
          </a:p>
        </p:txBody>
      </p:sp>
    </p:spTree>
    <p:extLst>
      <p:ext uri="{BB962C8B-B14F-4D97-AF65-F5344CB8AC3E}">
        <p14:creationId xmlns:p14="http://schemas.microsoft.com/office/powerpoint/2010/main" val="1681676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709B297-1BE4-485F-9F6C-0744601070FE}" type="datetimeFigureOut">
              <a:rPr lang="en-US" smtClean="0"/>
              <a:t>10/19/2020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171A7D-1269-449D-9097-11A205C773A5}" type="slidenum">
              <a:rPr lang="en-US" smtClean="0"/>
              <a:t>‹#›</a:t>
            </a:fld>
            <a:endParaRPr lang="en-US" dirty="0"/>
          </a:p>
        </p:txBody>
      </p:sp>
    </p:spTree>
    <p:extLst>
      <p:ext uri="{BB962C8B-B14F-4D97-AF65-F5344CB8AC3E}">
        <p14:creationId xmlns:p14="http://schemas.microsoft.com/office/powerpoint/2010/main" val="39793575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709B297-1BE4-485F-9F6C-0744601070FE}" type="datetimeFigureOut">
              <a:rPr lang="en-US" smtClean="0"/>
              <a:t>10/19/2020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171A7D-1269-449D-9097-11A205C773A5}" type="slidenum">
              <a:rPr lang="en-US" smtClean="0"/>
              <a:t>‹#›</a:t>
            </a:fld>
            <a:endParaRPr lang="en-US" dirty="0"/>
          </a:p>
        </p:txBody>
      </p:sp>
    </p:spTree>
    <p:extLst>
      <p:ext uri="{BB962C8B-B14F-4D97-AF65-F5344CB8AC3E}">
        <p14:creationId xmlns:p14="http://schemas.microsoft.com/office/powerpoint/2010/main" val="11197278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709B297-1BE4-485F-9F6C-0744601070FE}" type="datetimeFigureOut">
              <a:rPr lang="en-US" smtClean="0"/>
              <a:t>10/19/2020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8171A7D-1269-449D-9097-11A205C773A5}" type="slidenum">
              <a:rPr lang="en-US" smtClean="0"/>
              <a:t>‹#›</a:t>
            </a:fld>
            <a:endParaRPr lang="en-US" dirty="0"/>
          </a:p>
        </p:txBody>
      </p:sp>
    </p:spTree>
    <p:extLst>
      <p:ext uri="{BB962C8B-B14F-4D97-AF65-F5344CB8AC3E}">
        <p14:creationId xmlns:p14="http://schemas.microsoft.com/office/powerpoint/2010/main" val="717682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709B297-1BE4-485F-9F6C-0744601070FE}" type="datetimeFigureOut">
              <a:rPr lang="en-US" smtClean="0"/>
              <a:t>10/19/2020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8171A7D-1269-449D-9097-11A205C773A5}" type="slidenum">
              <a:rPr lang="en-US" smtClean="0"/>
              <a:t>‹#›</a:t>
            </a:fld>
            <a:endParaRPr lang="en-US" dirty="0"/>
          </a:p>
        </p:txBody>
      </p:sp>
    </p:spTree>
    <p:extLst>
      <p:ext uri="{BB962C8B-B14F-4D97-AF65-F5344CB8AC3E}">
        <p14:creationId xmlns:p14="http://schemas.microsoft.com/office/powerpoint/2010/main" val="10619118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709B297-1BE4-485F-9F6C-0744601070FE}" type="datetimeFigureOut">
              <a:rPr lang="en-US" smtClean="0"/>
              <a:t>10/19/2020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8171A7D-1269-449D-9097-11A205C773A5}" type="slidenum">
              <a:rPr lang="en-US" smtClean="0"/>
              <a:t>‹#›</a:t>
            </a:fld>
            <a:endParaRPr lang="en-US" dirty="0"/>
          </a:p>
        </p:txBody>
      </p:sp>
    </p:spTree>
    <p:extLst>
      <p:ext uri="{BB962C8B-B14F-4D97-AF65-F5344CB8AC3E}">
        <p14:creationId xmlns:p14="http://schemas.microsoft.com/office/powerpoint/2010/main" val="2105304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09B297-1BE4-485F-9F6C-0744601070FE}" type="datetimeFigureOut">
              <a:rPr lang="en-US" smtClean="0"/>
              <a:t>10/19/2020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8171A7D-1269-449D-9097-11A205C773A5}" type="slidenum">
              <a:rPr lang="en-US" smtClean="0"/>
              <a:t>‹#›</a:t>
            </a:fld>
            <a:endParaRPr lang="en-US" dirty="0"/>
          </a:p>
        </p:txBody>
      </p:sp>
    </p:spTree>
    <p:extLst>
      <p:ext uri="{BB962C8B-B14F-4D97-AF65-F5344CB8AC3E}">
        <p14:creationId xmlns:p14="http://schemas.microsoft.com/office/powerpoint/2010/main" val="3837473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709B297-1BE4-485F-9F6C-0744601070FE}" type="datetimeFigureOut">
              <a:rPr lang="en-US" smtClean="0"/>
              <a:t>10/19/2020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8171A7D-1269-449D-9097-11A205C773A5}" type="slidenum">
              <a:rPr lang="en-US" smtClean="0"/>
              <a:t>‹#›</a:t>
            </a:fld>
            <a:endParaRPr lang="en-US" dirty="0"/>
          </a:p>
        </p:txBody>
      </p:sp>
    </p:spTree>
    <p:extLst>
      <p:ext uri="{BB962C8B-B14F-4D97-AF65-F5344CB8AC3E}">
        <p14:creationId xmlns:p14="http://schemas.microsoft.com/office/powerpoint/2010/main" val="477628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709B297-1BE4-485F-9F6C-0744601070FE}" type="datetimeFigureOut">
              <a:rPr lang="en-US" smtClean="0"/>
              <a:t>10/19/2020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8171A7D-1269-449D-9097-11A205C773A5}" type="slidenum">
              <a:rPr lang="en-US" smtClean="0"/>
              <a:t>‹#›</a:t>
            </a:fld>
            <a:endParaRPr lang="en-US" dirty="0"/>
          </a:p>
        </p:txBody>
      </p:sp>
    </p:spTree>
    <p:extLst>
      <p:ext uri="{BB962C8B-B14F-4D97-AF65-F5344CB8AC3E}">
        <p14:creationId xmlns:p14="http://schemas.microsoft.com/office/powerpoint/2010/main" val="3357792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09B297-1BE4-485F-9F6C-0744601070FE}" type="datetimeFigureOut">
              <a:rPr lang="en-US" smtClean="0"/>
              <a:t>10/19/2020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171A7D-1269-449D-9097-11A205C773A5}" type="slidenum">
              <a:rPr lang="en-US" smtClean="0"/>
              <a:t>‹#›</a:t>
            </a:fld>
            <a:endParaRPr lang="en-US" dirty="0"/>
          </a:p>
        </p:txBody>
      </p:sp>
    </p:spTree>
    <p:extLst>
      <p:ext uri="{BB962C8B-B14F-4D97-AF65-F5344CB8AC3E}">
        <p14:creationId xmlns:p14="http://schemas.microsoft.com/office/powerpoint/2010/main" val="3037956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nationalacademies.org/event/11-14-2019/educating-health-professionals-to-address-the-social-determinants-of-mental-health-a-workshop"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zqvF6W5kKEY&amp;mc_cid=6c3579abd0&amp;mc_eid=7097eb5cb6"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https://mcusercontent.com/ab74d126b7d2db12591de5c2c/video_thumbnails_new/15bacf421cb6588b93c01314346af356.png"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3552" y="2402541"/>
            <a:ext cx="6236621" cy="3442449"/>
          </a:xfrm>
        </p:spPr>
        <p:txBody>
          <a:bodyPr>
            <a:normAutofit/>
          </a:bodyPr>
          <a:lstStyle/>
          <a:p>
            <a:r>
              <a:rPr lang="en-US" sz="4800" dirty="0"/>
              <a:t>Social Determinants of Mental Health</a:t>
            </a:r>
          </a:p>
          <a:p>
            <a:r>
              <a:rPr lang="en-US" sz="4800" dirty="0"/>
              <a:t>for Interprofessional Education</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90173" y="0"/>
            <a:ext cx="4572000" cy="6858000"/>
          </a:xfrm>
          <a:prstGeom prst="rect">
            <a:avLst/>
          </a:prstGeom>
          <a:ln>
            <a:solidFill>
              <a:schemeClr val="tx1"/>
            </a:solidFill>
          </a:ln>
        </p:spPr>
      </p:pic>
    </p:spTree>
    <p:extLst>
      <p:ext uri="{BB962C8B-B14F-4D97-AF65-F5344CB8AC3E}">
        <p14:creationId xmlns:p14="http://schemas.microsoft.com/office/powerpoint/2010/main" val="1164770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pPr algn="ctr"/>
            <a:r>
              <a:rPr lang="en-US" sz="4800" b="1" dirty="0"/>
              <a:t>Social Determinants of Health (SDH)</a:t>
            </a:r>
          </a:p>
        </p:txBody>
      </p:sp>
      <p:sp>
        <p:nvSpPr>
          <p:cNvPr id="3" name="Content Placeholder 2"/>
          <p:cNvSpPr>
            <a:spLocks noGrp="1"/>
          </p:cNvSpPr>
          <p:nvPr>
            <p:ph idx="1"/>
          </p:nvPr>
        </p:nvSpPr>
        <p:spPr>
          <a:xfrm>
            <a:off x="762000" y="1128340"/>
            <a:ext cx="10591800" cy="5397208"/>
          </a:xfrm>
        </p:spPr>
        <p:txBody>
          <a:bodyPr>
            <a:normAutofit/>
          </a:bodyPr>
          <a:lstStyle/>
          <a:p>
            <a:pPr marL="53975" lvl="1" indent="0">
              <a:lnSpc>
                <a:spcPct val="100000"/>
              </a:lnSpc>
              <a:spcBef>
                <a:spcPts val="1200"/>
              </a:spcBef>
              <a:buNone/>
            </a:pPr>
            <a:r>
              <a:rPr lang="en-US" sz="2800" dirty="0"/>
              <a:t>The SDH, said Shim, are predominantly responsible for the health disparities and health inequities that are seen both within and between countries. These terms – disparities and inequities – are often confused, although they are distinct concepts:</a:t>
            </a:r>
          </a:p>
          <a:p>
            <a:pPr marL="341313" indent="0">
              <a:lnSpc>
                <a:spcPct val="100000"/>
              </a:lnSpc>
              <a:spcBef>
                <a:spcPts val="1200"/>
              </a:spcBef>
              <a:buNone/>
            </a:pPr>
            <a:r>
              <a:rPr lang="en-US" b="1" dirty="0">
                <a:solidFill>
                  <a:srgbClr val="0070C0"/>
                </a:solidFill>
              </a:rPr>
              <a:t>Health disparities</a:t>
            </a:r>
            <a:r>
              <a:rPr lang="en-US" b="1" dirty="0"/>
              <a:t>: </a:t>
            </a:r>
            <a:r>
              <a:rPr lang="en-US" dirty="0"/>
              <a:t>differences in health status among distinct segments of the population including differences that occur by gender, race or ethnicity, education or income, disability, or living in various geographic localities.</a:t>
            </a:r>
          </a:p>
          <a:p>
            <a:pPr marL="393700" indent="0">
              <a:lnSpc>
                <a:spcPct val="100000"/>
              </a:lnSpc>
              <a:buNone/>
            </a:pPr>
            <a:r>
              <a:rPr lang="en-US" b="1" dirty="0">
                <a:solidFill>
                  <a:srgbClr val="0070C0"/>
                </a:solidFill>
              </a:rPr>
              <a:t>Health inequities</a:t>
            </a:r>
            <a:r>
              <a:rPr lang="en-US" dirty="0">
                <a:solidFill>
                  <a:srgbClr val="0070C0"/>
                </a:solidFill>
              </a:rPr>
              <a:t>:</a:t>
            </a:r>
            <a:r>
              <a:rPr lang="en-US" dirty="0"/>
              <a:t> disparities in health that are a result of systemic, avoidable, and unjust social and economic policies and practices that create barriers to opportunity.</a:t>
            </a:r>
          </a:p>
          <a:p>
            <a:endParaRPr lang="en-US" dirty="0"/>
          </a:p>
        </p:txBody>
      </p:sp>
    </p:spTree>
    <p:extLst>
      <p:ext uri="{BB962C8B-B14F-4D97-AF65-F5344CB8AC3E}">
        <p14:creationId xmlns:p14="http://schemas.microsoft.com/office/powerpoint/2010/main" val="7998069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b="1" dirty="0"/>
              <a:t>SDMH Highlights</a:t>
            </a:r>
          </a:p>
        </p:txBody>
      </p:sp>
      <p:sp>
        <p:nvSpPr>
          <p:cNvPr id="3" name="Content Placeholder 2"/>
          <p:cNvSpPr>
            <a:spLocks noGrp="1"/>
          </p:cNvSpPr>
          <p:nvPr>
            <p:ph idx="1"/>
          </p:nvPr>
        </p:nvSpPr>
        <p:spPr>
          <a:xfrm>
            <a:off x="661115" y="1133341"/>
            <a:ext cx="10869769" cy="5898524"/>
          </a:xfrm>
        </p:spPr>
        <p:txBody>
          <a:bodyPr>
            <a:normAutofit fontScale="92500" lnSpcReduction="20000"/>
          </a:bodyPr>
          <a:lstStyle/>
          <a:p>
            <a:pPr lvl="0">
              <a:lnSpc>
                <a:spcPct val="110000"/>
              </a:lnSpc>
            </a:pPr>
            <a:r>
              <a:rPr lang="en-US" dirty="0"/>
              <a:t>It is not just the physical health </a:t>
            </a:r>
            <a:r>
              <a:rPr lang="en-US" i="1" dirty="0"/>
              <a:t>or</a:t>
            </a:r>
            <a:r>
              <a:rPr lang="en-US" dirty="0"/>
              <a:t> the mental health of a person that requires support; moving forward, health professionals must </a:t>
            </a:r>
            <a:r>
              <a:rPr lang="en-US" b="1" dirty="0">
                <a:solidFill>
                  <a:srgbClr val="0070C0"/>
                </a:solidFill>
              </a:rPr>
              <a:t>bring together the mind and body </a:t>
            </a:r>
            <a:r>
              <a:rPr lang="en-US" dirty="0"/>
              <a:t>so learners and practitioners can recognize the importance of caring for the whole person. (Sheperis)</a:t>
            </a:r>
          </a:p>
          <a:p>
            <a:pPr lvl="0">
              <a:lnSpc>
                <a:spcPct val="110000"/>
              </a:lnSpc>
            </a:pPr>
            <a:r>
              <a:rPr lang="en-US" dirty="0"/>
              <a:t>The social determinants of mental health </a:t>
            </a:r>
            <a:r>
              <a:rPr lang="en-US" b="1" dirty="0">
                <a:solidFill>
                  <a:srgbClr val="0070C0"/>
                </a:solidFill>
              </a:rPr>
              <a:t>deserve equal attention </a:t>
            </a:r>
            <a:r>
              <a:rPr lang="en-US" dirty="0"/>
              <a:t>to the social determinants of physical health because mental health conditions have high costs, prevalence, morbidity, and mortality, and they have been neglected in conversations about social determinants. (Shim)</a:t>
            </a:r>
          </a:p>
          <a:p>
            <a:pPr lvl="0">
              <a:lnSpc>
                <a:spcPct val="110000"/>
              </a:lnSpc>
            </a:pPr>
            <a:r>
              <a:rPr lang="en-US" dirty="0"/>
              <a:t>All policies have an impact on people’s mental and physical health, and health professionals have a responsibility to </a:t>
            </a:r>
            <a:r>
              <a:rPr lang="en-US" b="1" dirty="0">
                <a:solidFill>
                  <a:srgbClr val="0070C0"/>
                </a:solidFill>
              </a:rPr>
              <a:t>advocate for policies </a:t>
            </a:r>
            <a:r>
              <a:rPr lang="en-US" dirty="0"/>
              <a:t>that will improve health. (Shim)</a:t>
            </a:r>
          </a:p>
          <a:p>
            <a:pPr>
              <a:lnSpc>
                <a:spcPct val="110000"/>
              </a:lnSpc>
            </a:pPr>
            <a:r>
              <a:rPr lang="en-US" dirty="0"/>
              <a:t>There is a lack of mental health incorporation into health professional </a:t>
            </a:r>
            <a:r>
              <a:rPr lang="en-US" b="1" dirty="0">
                <a:solidFill>
                  <a:srgbClr val="0070C0"/>
                </a:solidFill>
              </a:rPr>
              <a:t>education</a:t>
            </a:r>
            <a:r>
              <a:rPr lang="en-US" dirty="0"/>
              <a:t> outside of the mental and behavioral health professions. (Sheperis &amp; Talib)</a:t>
            </a:r>
          </a:p>
        </p:txBody>
      </p:sp>
    </p:spTree>
    <p:extLst>
      <p:ext uri="{BB962C8B-B14F-4D97-AF65-F5344CB8AC3E}">
        <p14:creationId xmlns:p14="http://schemas.microsoft.com/office/powerpoint/2010/main" val="7326351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8048" y="0"/>
            <a:ext cx="10515600" cy="1325563"/>
          </a:xfrm>
        </p:spPr>
        <p:txBody>
          <a:bodyPr/>
          <a:lstStyle/>
          <a:p>
            <a:r>
              <a:rPr lang="en-US" dirty="0"/>
              <a:t>The Difference Between Equality and Equity</a:t>
            </a:r>
          </a:p>
        </p:txBody>
      </p:sp>
      <p:sp>
        <p:nvSpPr>
          <p:cNvPr id="5" name="Rectangle 4"/>
          <p:cNvSpPr/>
          <p:nvPr/>
        </p:nvSpPr>
        <p:spPr>
          <a:xfrm>
            <a:off x="0" y="5836141"/>
            <a:ext cx="12192000" cy="923330"/>
          </a:xfrm>
          <a:prstGeom prst="rect">
            <a:avLst/>
          </a:prstGeom>
        </p:spPr>
        <p:txBody>
          <a:bodyPr wrap="square">
            <a:spAutoFit/>
          </a:bodyPr>
          <a:lstStyle/>
          <a:p>
            <a:r>
              <a:rPr lang="en-US" dirty="0">
                <a:latin typeface="Times New Roman" panose="02020603050405020304" pitchFamily="18" charset="0"/>
                <a:ea typeface="Times New Roman" panose="02020603050405020304" pitchFamily="18" charset="0"/>
                <a:cs typeface="Times New Roman" panose="02020603050405020304" pitchFamily="18" charset="0"/>
              </a:rPr>
              <a:t>SOURCE Presented by Shim on November 14, 2019; RWJF. 2017. Visualizing health equity: One size does not fit all infographic. https://www.rwjf.org/en/library/infographics/visualizing-health-equity.html (accessed January 22, 2020). Copyright 2017. Robert Wood Johnson Foundation. Used with permission from the Robert Wood Johnson Foundation.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Picture 6" descr="infographic"/>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2276" y="1325563"/>
            <a:ext cx="7593244" cy="4287318"/>
          </a:xfrm>
          <a:prstGeom prst="rect">
            <a:avLst/>
          </a:prstGeom>
          <a:noFill/>
          <a:ln>
            <a:noFill/>
          </a:ln>
        </p:spPr>
      </p:pic>
    </p:spTree>
    <p:extLst>
      <p:ext uri="{BB962C8B-B14F-4D97-AF65-F5344CB8AC3E}">
        <p14:creationId xmlns:p14="http://schemas.microsoft.com/office/powerpoint/2010/main" val="3352035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b="1" dirty="0"/>
              <a:t>SDH Outcomes</a:t>
            </a:r>
          </a:p>
        </p:txBody>
      </p:sp>
      <p:sp>
        <p:nvSpPr>
          <p:cNvPr id="3" name="Content Placeholder 2"/>
          <p:cNvSpPr>
            <a:spLocks noGrp="1"/>
          </p:cNvSpPr>
          <p:nvPr>
            <p:ph idx="1"/>
          </p:nvPr>
        </p:nvSpPr>
        <p:spPr>
          <a:xfrm>
            <a:off x="275419" y="1038226"/>
            <a:ext cx="10515600" cy="5705476"/>
          </a:xfrm>
        </p:spPr>
        <p:txBody>
          <a:bodyPr>
            <a:normAutofit fontScale="40000" lnSpcReduction="20000"/>
          </a:bodyPr>
          <a:lstStyle/>
          <a:p>
            <a:pPr marL="0" indent="0">
              <a:buNone/>
            </a:pPr>
            <a:r>
              <a:rPr lang="en-US" sz="6700" dirty="0">
                <a:solidFill>
                  <a:srgbClr val="0070C0"/>
                </a:solidFill>
              </a:rPr>
              <a:t>Derived from a children’s game of “why”?</a:t>
            </a:r>
          </a:p>
          <a:p>
            <a:pPr>
              <a:spcBef>
                <a:spcPts val="1800"/>
              </a:spcBef>
            </a:pPr>
            <a:r>
              <a:rPr lang="en-US" sz="6300" dirty="0"/>
              <a:t>Why is Jason in the hospital? - Because he has a bad infection in his leg. </a:t>
            </a:r>
          </a:p>
          <a:p>
            <a:r>
              <a:rPr lang="en-US" sz="6300" dirty="0"/>
              <a:t>But why does he have an infection? -  He has a cut on his leg and it got infected. </a:t>
            </a:r>
          </a:p>
          <a:p>
            <a:r>
              <a:rPr lang="en-US" sz="6300" dirty="0"/>
              <a:t>But why does he have a cut on his leg?  He was playing in a junk yard next to his apartment building and fell on some sharp, jagged steel there. </a:t>
            </a:r>
          </a:p>
          <a:p>
            <a:r>
              <a:rPr lang="en-US" sz="6300" dirty="0"/>
              <a:t>But why was he playing in a junk yard?  His neighborhood is run down. Kids play there and there is no one to supervise them. </a:t>
            </a:r>
          </a:p>
          <a:p>
            <a:r>
              <a:rPr lang="en-US" sz="6300" dirty="0"/>
              <a:t>But why does he live in that neighborhood? His parents can’t afford a nicer place to live. </a:t>
            </a:r>
          </a:p>
          <a:p>
            <a:r>
              <a:rPr lang="en-US" sz="6300" dirty="0"/>
              <a:t>But why can’t his parents afford a nicer place to live? His dad is unemployed and his mom is sick. </a:t>
            </a:r>
          </a:p>
          <a:p>
            <a:r>
              <a:rPr lang="en-US" sz="6300" dirty="0"/>
              <a:t>But why is his dad unemployed? Because he doesn’t have much education and he can’t find a job. </a:t>
            </a:r>
          </a:p>
          <a:p>
            <a:r>
              <a:rPr lang="en-US" sz="6300" dirty="0"/>
              <a:t>But why….?</a:t>
            </a:r>
          </a:p>
          <a:p>
            <a:pPr marL="0" indent="0">
              <a:buNone/>
            </a:pPr>
            <a:r>
              <a:rPr lang="en-US" dirty="0"/>
              <a:t>Source: Government of Canada. 2013. What makes Canadians healthy or unhealthy? https://www.canada.ca/en/public-health/services/health-promotion/population-health/what-determines-health/what-makes-canadians-healthy-unhealthy.html (accessed January 22, 2020</a:t>
            </a:r>
          </a:p>
          <a:p>
            <a:pPr marL="0" indent="0">
              <a:buNone/>
            </a:pPr>
            <a:endParaRPr lang="en-US" dirty="0"/>
          </a:p>
        </p:txBody>
      </p:sp>
    </p:spTree>
    <p:extLst>
      <p:ext uri="{BB962C8B-B14F-4D97-AF65-F5344CB8AC3E}">
        <p14:creationId xmlns:p14="http://schemas.microsoft.com/office/powerpoint/2010/main" val="16530571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Poor Mental Health Outcomes</a:t>
            </a:r>
          </a:p>
        </p:txBody>
      </p:sp>
      <p:sp>
        <p:nvSpPr>
          <p:cNvPr id="3" name="Content Placeholder 2"/>
          <p:cNvSpPr>
            <a:spLocks noGrp="1"/>
          </p:cNvSpPr>
          <p:nvPr>
            <p:ph idx="1"/>
          </p:nvPr>
        </p:nvSpPr>
        <p:spPr>
          <a:xfrm>
            <a:off x="838200" y="1690688"/>
            <a:ext cx="10151225" cy="4486275"/>
          </a:xfrm>
        </p:spPr>
        <p:txBody>
          <a:bodyPr>
            <a:normAutofit/>
          </a:bodyPr>
          <a:lstStyle/>
          <a:p>
            <a:pPr marL="0" indent="0">
              <a:buNone/>
            </a:pPr>
            <a:r>
              <a:rPr lang="en-US" sz="4400" dirty="0"/>
              <a:t>Poor mental health outcomes, said Shim, have been </a:t>
            </a:r>
            <a:r>
              <a:rPr lang="en-US" sz="4400" dirty="0">
                <a:solidFill>
                  <a:srgbClr val="0070C0"/>
                </a:solidFill>
              </a:rPr>
              <a:t>associated with multiple social determinants</a:t>
            </a:r>
            <a:r>
              <a:rPr lang="en-US" sz="4400" dirty="0"/>
              <a:t>, including adverse childhood experiences, discrimination, poverty, unemployment, income inequality, food insecurity, and the built environment.</a:t>
            </a:r>
          </a:p>
        </p:txBody>
      </p:sp>
    </p:spTree>
    <p:extLst>
      <p:ext uri="{BB962C8B-B14F-4D97-AF65-F5344CB8AC3E}">
        <p14:creationId xmlns:p14="http://schemas.microsoft.com/office/powerpoint/2010/main" val="2842667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b="1" dirty="0"/>
              <a:t>Separating MH Disorders from SDH</a:t>
            </a:r>
          </a:p>
        </p:txBody>
      </p:sp>
      <p:sp>
        <p:nvSpPr>
          <p:cNvPr id="3" name="Content Placeholder 2"/>
          <p:cNvSpPr>
            <a:spLocks noGrp="1"/>
          </p:cNvSpPr>
          <p:nvPr>
            <p:ph idx="1"/>
          </p:nvPr>
        </p:nvSpPr>
        <p:spPr>
          <a:xfrm>
            <a:off x="838200" y="1188720"/>
            <a:ext cx="10515600" cy="5394960"/>
          </a:xfrm>
        </p:spPr>
        <p:txBody>
          <a:bodyPr/>
          <a:lstStyle/>
          <a:p>
            <a:pPr marL="0" indent="0">
              <a:buNone/>
            </a:pPr>
            <a:r>
              <a:rPr lang="en-US" dirty="0"/>
              <a:t>Mental health (MH) disorders are particularly difficult to separate from social determinants, said Shim, because conditions are “filtered through the lens of society” and diagnoses are, in large part, based on observations and interpretations of behavior. </a:t>
            </a:r>
          </a:p>
          <a:p>
            <a:pPr marL="0" indent="0">
              <a:buNone/>
            </a:pPr>
            <a:r>
              <a:rPr lang="en-US" b="1" dirty="0">
                <a:solidFill>
                  <a:srgbClr val="0070C0"/>
                </a:solidFill>
              </a:rPr>
              <a:t>Behaviors may have different underlying reasons, but these reasons are often not considered when making a diagnosis. </a:t>
            </a:r>
          </a:p>
          <a:p>
            <a:pPr marL="0" indent="0">
              <a:buNone/>
            </a:pPr>
            <a:r>
              <a:rPr lang="en-US" dirty="0"/>
              <a:t>For example, said Shim, a child who is hyperactive and disruptive in class may be diagnosed with attention deficit hyperactivity disorder. However, these behaviors may be more readily explained by the fact that the child is hungry. Social determinants such as food insecurity may not only be associated with mental health disorders, but may in fact be confounded with them. </a:t>
            </a:r>
          </a:p>
        </p:txBody>
      </p:sp>
    </p:spTree>
    <p:extLst>
      <p:ext uri="{BB962C8B-B14F-4D97-AF65-F5344CB8AC3E}">
        <p14:creationId xmlns:p14="http://schemas.microsoft.com/office/powerpoint/2010/main" val="31265837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442" y="0"/>
            <a:ext cx="10515600" cy="1325563"/>
          </a:xfrm>
        </p:spPr>
        <p:txBody>
          <a:bodyPr/>
          <a:lstStyle/>
          <a:p>
            <a:r>
              <a:rPr lang="en-US" dirty="0"/>
              <a:t>The Impact of Social Determinants</a:t>
            </a:r>
          </a:p>
        </p:txBody>
      </p:sp>
      <p:sp>
        <p:nvSpPr>
          <p:cNvPr id="5" name="Rectangle 4"/>
          <p:cNvSpPr/>
          <p:nvPr/>
        </p:nvSpPr>
        <p:spPr>
          <a:xfrm>
            <a:off x="416146" y="6311608"/>
            <a:ext cx="10544622" cy="461665"/>
          </a:xfrm>
          <a:prstGeom prst="rect">
            <a:avLst/>
          </a:prstGeom>
        </p:spPr>
        <p:txBody>
          <a:bodyPr wrap="square">
            <a:spAutoFit/>
          </a:bodyPr>
          <a:lstStyle/>
          <a:p>
            <a:r>
              <a:rPr lang="en-US" sz="1200" dirty="0">
                <a:ea typeface="Calibri" panose="020F0502020204030204" pitchFamily="34" charset="0"/>
                <a:cs typeface="Times New Roman" panose="02020603050405020304" pitchFamily="18" charset="0"/>
              </a:rPr>
              <a:t>SOURCE Presented by  Julian Fisher on November 14, 2019. Intermediary determinants listed (environmental hazards, food/nutrition, housing, employment, education, poverty) based on WHO Commission on the Social Determinants of Mental Health.</a:t>
            </a:r>
            <a:endParaRPr lang="en-US" sz="1400" dirty="0">
              <a:effectLst/>
              <a:ea typeface="Calibri" panose="020F0502020204030204" pitchFamily="34" charset="0"/>
              <a:cs typeface="Times New Roman" panose="02020603050405020304" pitchFamily="18" charset="0"/>
            </a:endParaRPr>
          </a:p>
        </p:txBody>
      </p:sp>
      <p:pic>
        <p:nvPicPr>
          <p:cNvPr id="7" name="Picture 6"/>
          <p:cNvPicPr/>
          <p:nvPr/>
        </p:nvPicPr>
        <p:blipFill>
          <a:blip r:embed="rId3"/>
          <a:stretch>
            <a:fillRect/>
          </a:stretch>
        </p:blipFill>
        <p:spPr>
          <a:xfrm>
            <a:off x="1058779" y="908849"/>
            <a:ext cx="9541041" cy="5402759"/>
          </a:xfrm>
          <a:prstGeom prst="rect">
            <a:avLst/>
          </a:prstGeom>
        </p:spPr>
      </p:pic>
    </p:spTree>
    <p:extLst>
      <p:ext uri="{BB962C8B-B14F-4D97-AF65-F5344CB8AC3E}">
        <p14:creationId xmlns:p14="http://schemas.microsoft.com/office/powerpoint/2010/main" val="11422405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6659"/>
            <a:ext cx="11210364" cy="1325563"/>
          </a:xfrm>
        </p:spPr>
        <p:txBody>
          <a:bodyPr>
            <a:normAutofit fontScale="90000"/>
          </a:bodyPr>
          <a:lstStyle/>
          <a:p>
            <a:pPr algn="ctr"/>
            <a:r>
              <a:rPr lang="en-US" dirty="0"/>
              <a:t>Types of SDMH and Their Causes and Consequences</a:t>
            </a:r>
            <a:br>
              <a:rPr lang="en-US" dirty="0"/>
            </a:br>
            <a:endParaRPr lang="en-US" dirty="0"/>
          </a:p>
        </p:txBody>
      </p:sp>
      <p:pic>
        <p:nvPicPr>
          <p:cNvPr id="4" name="Content Placeholder 3"/>
          <p:cNvPicPr>
            <a:picLocks noGrp="1"/>
          </p:cNvPicPr>
          <p:nvPr>
            <p:ph idx="1"/>
          </p:nvPr>
        </p:nvPicPr>
        <p:blipFill>
          <a:blip r:embed="rId3">
            <a:extLst>
              <a:ext uri="{28A0092B-C50C-407E-A947-70E740481C1C}">
                <a14:useLocalDpi xmlns:a14="http://schemas.microsoft.com/office/drawing/2010/main" val="0"/>
              </a:ext>
            </a:extLst>
          </a:blip>
          <a:stretch>
            <a:fillRect/>
          </a:stretch>
        </p:blipFill>
        <p:spPr>
          <a:xfrm>
            <a:off x="228600" y="971551"/>
            <a:ext cx="7552767" cy="5778876"/>
          </a:xfrm>
          <a:prstGeom prst="rect">
            <a:avLst/>
          </a:prstGeom>
        </p:spPr>
      </p:pic>
      <p:sp>
        <p:nvSpPr>
          <p:cNvPr id="5" name="Rectangle 4"/>
          <p:cNvSpPr/>
          <p:nvPr/>
        </p:nvSpPr>
        <p:spPr>
          <a:xfrm>
            <a:off x="7902309" y="5468471"/>
            <a:ext cx="3379774" cy="1200329"/>
          </a:xfrm>
          <a:prstGeom prst="rect">
            <a:avLst/>
          </a:prstGeom>
        </p:spPr>
        <p:txBody>
          <a:bodyPr wrap="square">
            <a:spAutoFit/>
          </a:bodyPr>
          <a:lstStyle/>
          <a:p>
            <a:r>
              <a:rPr lang="en-US" dirty="0">
                <a:latin typeface="+mj-lt"/>
                <a:ea typeface="Calibri" panose="020F0502020204030204" pitchFamily="34" charset="0"/>
                <a:cs typeface="Times New Roman" panose="02020603050405020304" pitchFamily="18" charset="0"/>
              </a:rPr>
              <a:t>SOURCE Presented by Shim on November 14, 2019; Created by Ruth Shim, M.D., M.P.H. and Michael T. Compton, M.D., M.P.H.</a:t>
            </a:r>
            <a:endParaRPr lang="en-US" sz="20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501762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7627"/>
            <a:ext cx="10515600" cy="1325563"/>
          </a:xfrm>
        </p:spPr>
        <p:txBody>
          <a:bodyPr/>
          <a:lstStyle/>
          <a:p>
            <a:r>
              <a:rPr lang="en-US" b="1" dirty="0"/>
              <a:t>From Knowledge to Action: Highlights</a:t>
            </a:r>
          </a:p>
        </p:txBody>
      </p:sp>
      <p:sp>
        <p:nvSpPr>
          <p:cNvPr id="3" name="Content Placeholder 2"/>
          <p:cNvSpPr>
            <a:spLocks noGrp="1"/>
          </p:cNvSpPr>
          <p:nvPr>
            <p:ph idx="1"/>
          </p:nvPr>
        </p:nvSpPr>
        <p:spPr>
          <a:xfrm>
            <a:off x="394447" y="849551"/>
            <a:ext cx="11626104" cy="5918804"/>
          </a:xfrm>
        </p:spPr>
        <p:txBody>
          <a:bodyPr>
            <a:noAutofit/>
          </a:bodyPr>
          <a:lstStyle/>
          <a:p>
            <a:pPr lvl="0">
              <a:lnSpc>
                <a:spcPct val="120000"/>
              </a:lnSpc>
            </a:pPr>
            <a:r>
              <a:rPr lang="en-US" sz="2300" dirty="0"/>
              <a:t>Contained in National Academies’ report on </a:t>
            </a:r>
            <a:r>
              <a:rPr lang="en-US" sz="2300" i="1" dirty="0"/>
              <a:t>Educating health professionals to address the social determinants of mental health </a:t>
            </a:r>
            <a:r>
              <a:rPr lang="en-US" sz="2300" dirty="0"/>
              <a:t>was the need to </a:t>
            </a:r>
            <a:r>
              <a:rPr lang="en-US" sz="2300" b="1" dirty="0">
                <a:solidFill>
                  <a:srgbClr val="0070C0"/>
                </a:solidFill>
              </a:rPr>
              <a:t>emphasize experiential learning </a:t>
            </a:r>
            <a:r>
              <a:rPr lang="en-US" sz="2300" dirty="0"/>
              <a:t>that is interprofessional and cross-sectoral. (Fisher)</a:t>
            </a:r>
          </a:p>
          <a:p>
            <a:pPr lvl="0">
              <a:lnSpc>
                <a:spcPct val="120000"/>
              </a:lnSpc>
            </a:pPr>
            <a:r>
              <a:rPr lang="en-US" sz="2300" dirty="0"/>
              <a:t>Both learners and practitioners need to practice in such a way that acknowledges and addresses the social determinants of mental health, or the health professions will never get beyond where they are now. (Klink)</a:t>
            </a:r>
          </a:p>
          <a:p>
            <a:pPr lvl="0">
              <a:lnSpc>
                <a:spcPct val="120000"/>
              </a:lnSpc>
            </a:pPr>
            <a:r>
              <a:rPr lang="en-US" sz="2300" dirty="0"/>
              <a:t>One of the challenges [to using a team-based model of care] was trying to change the dynamics of a team of health professionals who are used to working parallel to each other in silos…</a:t>
            </a:r>
            <a:r>
              <a:rPr lang="en-US" sz="2300" b="1" dirty="0">
                <a:solidFill>
                  <a:srgbClr val="0070C0"/>
                </a:solidFill>
              </a:rPr>
              <a:t>policy issues will have to be addressed </a:t>
            </a:r>
            <a:r>
              <a:rPr lang="en-US" sz="2300" dirty="0"/>
              <a:t>if a sustainable interprofessional environment that bridges academia and practice is to be created. (Carter)</a:t>
            </a:r>
          </a:p>
          <a:p>
            <a:pPr lvl="0">
              <a:lnSpc>
                <a:spcPct val="120000"/>
              </a:lnSpc>
            </a:pPr>
            <a:r>
              <a:rPr lang="en-US" sz="2300" dirty="0"/>
              <a:t>As educators seek to bring SDMH into the classroom, it is important that they </a:t>
            </a:r>
            <a:r>
              <a:rPr lang="en-US" sz="2300" b="1" dirty="0">
                <a:solidFill>
                  <a:srgbClr val="0070C0"/>
                </a:solidFill>
              </a:rPr>
              <a:t>examine their own biases, </a:t>
            </a:r>
            <a:r>
              <a:rPr lang="en-US" sz="2300" dirty="0"/>
              <a:t>conscious and unconscious, in order to better guide their students toward addressing disparities that can increase joy in their patients’ lives. (Crewe)</a:t>
            </a:r>
          </a:p>
        </p:txBody>
      </p:sp>
    </p:spTree>
    <p:extLst>
      <p:ext uri="{BB962C8B-B14F-4D97-AF65-F5344CB8AC3E}">
        <p14:creationId xmlns:p14="http://schemas.microsoft.com/office/powerpoint/2010/main" val="38833882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3">
            <a:extLst>
              <a:ext uri="{28A0092B-C50C-407E-A947-70E740481C1C}">
                <a14:useLocalDpi xmlns:a14="http://schemas.microsoft.com/office/drawing/2010/main" val="0"/>
              </a:ext>
            </a:extLst>
          </a:blip>
          <a:stretch>
            <a:fillRect/>
          </a:stretch>
        </p:blipFill>
        <p:spPr>
          <a:xfrm>
            <a:off x="4027616" y="358588"/>
            <a:ext cx="8164383" cy="6329083"/>
          </a:xfrm>
          <a:prstGeom prst="rect">
            <a:avLst/>
          </a:prstGeom>
        </p:spPr>
      </p:pic>
      <p:sp>
        <p:nvSpPr>
          <p:cNvPr id="2" name="Title 1"/>
          <p:cNvSpPr>
            <a:spLocks noGrp="1"/>
          </p:cNvSpPr>
          <p:nvPr>
            <p:ph type="title"/>
          </p:nvPr>
        </p:nvSpPr>
        <p:spPr>
          <a:xfrm>
            <a:off x="-355513" y="59034"/>
            <a:ext cx="8364639" cy="1325563"/>
          </a:xfrm>
        </p:spPr>
        <p:txBody>
          <a:bodyPr>
            <a:normAutofit/>
          </a:bodyPr>
          <a:lstStyle/>
          <a:p>
            <a:pPr algn="ctr"/>
            <a:r>
              <a:rPr lang="en-US" dirty="0"/>
              <a:t>Framework for Lifelong Learning</a:t>
            </a:r>
          </a:p>
        </p:txBody>
      </p:sp>
      <p:sp>
        <p:nvSpPr>
          <p:cNvPr id="5" name="Rectangle 4"/>
          <p:cNvSpPr/>
          <p:nvPr/>
        </p:nvSpPr>
        <p:spPr>
          <a:xfrm>
            <a:off x="251012" y="4275889"/>
            <a:ext cx="4536141" cy="1754326"/>
          </a:xfrm>
          <a:prstGeom prst="rect">
            <a:avLst/>
          </a:prstGeom>
        </p:spPr>
        <p:txBody>
          <a:bodyPr wrap="square">
            <a:spAutoFit/>
          </a:bodyPr>
          <a:lstStyle/>
          <a:p>
            <a:r>
              <a:rPr lang="en-US" dirty="0"/>
              <a:t>SOURCE NASEM (National Academies of Sciences, Engineering, and Medicine). 2016. A framework for educating health professionals to address the social determinants of health. The National Academies Press.</a:t>
            </a:r>
          </a:p>
          <a:p>
            <a:r>
              <a:rPr lang="en-US" dirty="0"/>
              <a:t> doi: 10.17226/21923</a:t>
            </a:r>
          </a:p>
        </p:txBody>
      </p:sp>
    </p:spTree>
    <p:extLst>
      <p:ext uri="{BB962C8B-B14F-4D97-AF65-F5344CB8AC3E}">
        <p14:creationId xmlns:p14="http://schemas.microsoft.com/office/powerpoint/2010/main" val="26774475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1719" y="769441"/>
            <a:ext cx="12048565" cy="5272771"/>
          </a:xfrm>
        </p:spPr>
        <p:txBody>
          <a:bodyPr>
            <a:normAutofit/>
          </a:bodyPr>
          <a:lstStyle/>
          <a:p>
            <a:r>
              <a:rPr lang="en-US" sz="4000" dirty="0">
                <a:solidFill>
                  <a:srgbClr val="0070C0"/>
                </a:solidFill>
              </a:rPr>
              <a:t>Cite Attribution to:</a:t>
            </a:r>
          </a:p>
          <a:p>
            <a:r>
              <a:rPr lang="en-US" sz="4800" dirty="0"/>
              <a:t>Global Forum on Innovation in Health Professional Education</a:t>
            </a:r>
          </a:p>
          <a:p>
            <a:r>
              <a:rPr lang="en-US" sz="3200" dirty="0"/>
              <a:t>Of the National Academies of Sciences, Engineering, and Medicine</a:t>
            </a:r>
            <a:r>
              <a:rPr lang="en-US" sz="4000" dirty="0"/>
              <a:t> </a:t>
            </a:r>
          </a:p>
          <a:p>
            <a:r>
              <a:rPr lang="en-US" dirty="0">
                <a:hlinkClick r:id="rId3"/>
              </a:rPr>
              <a:t>https://www.nationalacademies.org/event/11-14-2019/educating-health-professionals-to-address-the-social-determinants-of-mental-health-a-workshop</a:t>
            </a:r>
            <a:r>
              <a:rPr lang="en-US" dirty="0"/>
              <a:t> </a:t>
            </a:r>
          </a:p>
          <a:p>
            <a:endParaRPr lang="en-US" dirty="0"/>
          </a:p>
          <a:p>
            <a:endParaRPr lang="en-US" dirty="0"/>
          </a:p>
          <a:p>
            <a:r>
              <a:rPr lang="en-US" sz="2800" dirty="0"/>
              <a:t>THE USE OF THESE SLIDES ARE FOR EDUCATION PURPOSES ONLY</a:t>
            </a:r>
          </a:p>
        </p:txBody>
      </p:sp>
    </p:spTree>
    <p:extLst>
      <p:ext uri="{BB962C8B-B14F-4D97-AF65-F5344CB8AC3E}">
        <p14:creationId xmlns:p14="http://schemas.microsoft.com/office/powerpoint/2010/main" val="23671400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600" b="1" dirty="0"/>
              <a:t>Small Group Activity</a:t>
            </a:r>
          </a:p>
        </p:txBody>
      </p:sp>
      <p:sp>
        <p:nvSpPr>
          <p:cNvPr id="3" name="Content Placeholder 2"/>
          <p:cNvSpPr>
            <a:spLocks noGrp="1"/>
          </p:cNvSpPr>
          <p:nvPr>
            <p:ph idx="1"/>
          </p:nvPr>
        </p:nvSpPr>
        <p:spPr>
          <a:xfrm>
            <a:off x="519953" y="1825625"/>
            <a:ext cx="11500598" cy="3517340"/>
          </a:xfrm>
        </p:spPr>
        <p:txBody>
          <a:bodyPr>
            <a:noAutofit/>
          </a:bodyPr>
          <a:lstStyle/>
          <a:p>
            <a:pPr marL="0" indent="0">
              <a:buNone/>
            </a:pPr>
            <a:r>
              <a:rPr lang="en-US" sz="4800" dirty="0"/>
              <a:t>Divide into small groups to further discuss innovative models with an emphasis on the challenges of implementing interprofessional education focused on the social determinants and mental impacts. </a:t>
            </a:r>
          </a:p>
        </p:txBody>
      </p:sp>
    </p:spTree>
    <p:extLst>
      <p:ext uri="{BB962C8B-B14F-4D97-AF65-F5344CB8AC3E}">
        <p14:creationId xmlns:p14="http://schemas.microsoft.com/office/powerpoint/2010/main" val="19761744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3632" y="142629"/>
            <a:ext cx="10515600" cy="1325563"/>
          </a:xfrm>
        </p:spPr>
        <p:txBody>
          <a:bodyPr>
            <a:normAutofit/>
          </a:bodyPr>
          <a:lstStyle/>
          <a:p>
            <a:r>
              <a:rPr lang="en-US" sz="4000" b="1" dirty="0"/>
              <a:t>Recruiting and Supporting a Diverse Workforce: Highlights</a:t>
            </a:r>
          </a:p>
        </p:txBody>
      </p:sp>
      <p:sp>
        <p:nvSpPr>
          <p:cNvPr id="3" name="Content Placeholder 2"/>
          <p:cNvSpPr>
            <a:spLocks noGrp="1"/>
          </p:cNvSpPr>
          <p:nvPr>
            <p:ph idx="1"/>
          </p:nvPr>
        </p:nvSpPr>
        <p:spPr>
          <a:xfrm>
            <a:off x="281568" y="1610821"/>
            <a:ext cx="11498056" cy="5450588"/>
          </a:xfrm>
        </p:spPr>
        <p:txBody>
          <a:bodyPr>
            <a:normAutofit fontScale="85000" lnSpcReduction="20000"/>
          </a:bodyPr>
          <a:lstStyle/>
          <a:p>
            <a:pPr>
              <a:lnSpc>
                <a:spcPct val="120000"/>
              </a:lnSpc>
            </a:pPr>
            <a:r>
              <a:rPr lang="en-US" sz="2900" dirty="0"/>
              <a:t>A diverse health workforce, </a:t>
            </a:r>
            <a:r>
              <a:rPr lang="en-US" sz="2900" b="1" dirty="0">
                <a:solidFill>
                  <a:srgbClr val="0070C0"/>
                </a:solidFill>
              </a:rPr>
              <a:t>drawn from the community that it serves</a:t>
            </a:r>
            <a:r>
              <a:rPr lang="en-US" sz="2900" dirty="0"/>
              <a:t>, is best suited to help the community and patients address social determinants of mental health. (Horne)</a:t>
            </a:r>
          </a:p>
          <a:p>
            <a:pPr>
              <a:lnSpc>
                <a:spcPct val="120000"/>
              </a:lnSpc>
            </a:pPr>
            <a:r>
              <a:rPr lang="en-US" sz="2900" dirty="0"/>
              <a:t>The </a:t>
            </a:r>
            <a:r>
              <a:rPr lang="en-US" sz="2900" b="1" dirty="0">
                <a:solidFill>
                  <a:srgbClr val="0070C0"/>
                </a:solidFill>
              </a:rPr>
              <a:t>Minority Fellowship Program </a:t>
            </a:r>
            <a:r>
              <a:rPr lang="en-US" sz="2900" dirty="0"/>
              <a:t>(MFP) was created in 1973 in order to increase the number of ethnic minorities in mental health professions and to provide more culturally competent care to an increasingly ethnically diverse population in the United States. (Schweiger)</a:t>
            </a:r>
          </a:p>
          <a:p>
            <a:pPr>
              <a:lnSpc>
                <a:spcPct val="120000"/>
              </a:lnSpc>
            </a:pPr>
            <a:r>
              <a:rPr lang="en-US" sz="2900" dirty="0"/>
              <a:t>The MFP builds on this [shared experience] by affirming and validating the fellows’ life experiences, building a space where fellows can be authentic, promoting self-efficacy, building community, and empowering creativity. (Nguyen)</a:t>
            </a:r>
          </a:p>
          <a:p>
            <a:pPr>
              <a:lnSpc>
                <a:spcPct val="120000"/>
              </a:lnSpc>
            </a:pPr>
            <a:r>
              <a:rPr lang="en-US" sz="2900" dirty="0"/>
              <a:t>The main </a:t>
            </a:r>
            <a:r>
              <a:rPr lang="en-US" sz="2900" b="1" dirty="0">
                <a:solidFill>
                  <a:srgbClr val="0070C0"/>
                </a:solidFill>
              </a:rPr>
              <a:t>role of a mentor </a:t>
            </a:r>
            <a:r>
              <a:rPr lang="en-US" sz="2900" dirty="0"/>
              <a:t>is forging a path that supports the mentee in achieving as much as possible. (BigFoot)</a:t>
            </a:r>
          </a:p>
          <a:p>
            <a:pPr>
              <a:lnSpc>
                <a:spcPct val="120000"/>
              </a:lnSpc>
            </a:pPr>
            <a:endParaRPr lang="en-US" dirty="0"/>
          </a:p>
        </p:txBody>
      </p:sp>
    </p:spTree>
    <p:extLst>
      <p:ext uri="{BB962C8B-B14F-4D97-AF65-F5344CB8AC3E}">
        <p14:creationId xmlns:p14="http://schemas.microsoft.com/office/powerpoint/2010/main" val="25017890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74814"/>
            <a:ext cx="10515600" cy="1325563"/>
          </a:xfrm>
        </p:spPr>
        <p:txBody>
          <a:bodyPr>
            <a:normAutofit/>
          </a:bodyPr>
          <a:lstStyle/>
          <a:p>
            <a:r>
              <a:rPr lang="en-US" b="1" dirty="0"/>
              <a:t>Critical Elements</a:t>
            </a:r>
          </a:p>
        </p:txBody>
      </p:sp>
      <p:sp>
        <p:nvSpPr>
          <p:cNvPr id="3" name="Content Placeholder 2"/>
          <p:cNvSpPr>
            <a:spLocks noGrp="1"/>
          </p:cNvSpPr>
          <p:nvPr>
            <p:ph idx="1"/>
          </p:nvPr>
        </p:nvSpPr>
        <p:spPr>
          <a:xfrm>
            <a:off x="838199" y="1075765"/>
            <a:ext cx="10714149" cy="5777294"/>
          </a:xfrm>
        </p:spPr>
        <p:txBody>
          <a:bodyPr>
            <a:normAutofit fontScale="92500" lnSpcReduction="10000"/>
          </a:bodyPr>
          <a:lstStyle/>
          <a:p>
            <a:pPr marL="0" lvl="0" indent="0">
              <a:buNone/>
            </a:pPr>
            <a:r>
              <a:rPr lang="en-US" sz="3900" dirty="0">
                <a:solidFill>
                  <a:srgbClr val="0070C0"/>
                </a:solidFill>
              </a:rPr>
              <a:t>. . . for recruiting, supporting, retaining, and promoting a diverse workforce include: </a:t>
            </a:r>
          </a:p>
          <a:p>
            <a:pPr lvl="1">
              <a:lnSpc>
                <a:spcPct val="110000"/>
              </a:lnSpc>
              <a:spcBef>
                <a:spcPts val="1800"/>
              </a:spcBef>
            </a:pPr>
            <a:r>
              <a:rPr lang="en-US" sz="4000" dirty="0"/>
              <a:t>Organizational support</a:t>
            </a:r>
          </a:p>
          <a:p>
            <a:pPr lvl="1">
              <a:lnSpc>
                <a:spcPct val="110000"/>
              </a:lnSpc>
            </a:pPr>
            <a:r>
              <a:rPr lang="en-US" sz="4000" dirty="0"/>
              <a:t>Opportunity to be authentic</a:t>
            </a:r>
          </a:p>
          <a:p>
            <a:pPr lvl="1">
              <a:lnSpc>
                <a:spcPct val="110000"/>
              </a:lnSpc>
            </a:pPr>
            <a:r>
              <a:rPr lang="en-US" sz="4000" dirty="0"/>
              <a:t>Support for students and professionals </a:t>
            </a:r>
          </a:p>
          <a:p>
            <a:pPr lvl="1">
              <a:lnSpc>
                <a:spcPct val="110000"/>
              </a:lnSpc>
            </a:pPr>
            <a:r>
              <a:rPr lang="en-US" sz="4000" dirty="0"/>
              <a:t>Integration with community</a:t>
            </a:r>
          </a:p>
          <a:p>
            <a:pPr lvl="1">
              <a:lnSpc>
                <a:spcPct val="110000"/>
              </a:lnSpc>
            </a:pPr>
            <a:r>
              <a:rPr lang="en-US" sz="4000" dirty="0"/>
              <a:t>Mentorship</a:t>
            </a:r>
          </a:p>
          <a:p>
            <a:pPr lvl="1">
              <a:lnSpc>
                <a:spcPct val="110000"/>
              </a:lnSpc>
            </a:pPr>
            <a:r>
              <a:rPr lang="en-US" sz="4000" dirty="0"/>
              <a:t>Community definitions of well-being and success</a:t>
            </a:r>
          </a:p>
          <a:p>
            <a:pPr lvl="1">
              <a:lnSpc>
                <a:spcPct val="110000"/>
              </a:lnSpc>
            </a:pPr>
            <a:r>
              <a:rPr lang="en-US" sz="4000" dirty="0"/>
              <a:t>Self-care and support</a:t>
            </a:r>
          </a:p>
        </p:txBody>
      </p:sp>
    </p:spTree>
    <p:extLst>
      <p:ext uri="{BB962C8B-B14F-4D97-AF65-F5344CB8AC3E}">
        <p14:creationId xmlns:p14="http://schemas.microsoft.com/office/powerpoint/2010/main" val="23911009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776" y="28402"/>
            <a:ext cx="11777662" cy="651597"/>
          </a:xfrm>
        </p:spPr>
        <p:txBody>
          <a:bodyPr>
            <a:normAutofit/>
          </a:bodyPr>
          <a:lstStyle/>
          <a:p>
            <a:r>
              <a:rPr lang="en-US" sz="3800" b="1" dirty="0"/>
              <a:t>Experiential Learning In and Out of the Classroom: Highlights</a:t>
            </a:r>
          </a:p>
        </p:txBody>
      </p:sp>
      <p:sp>
        <p:nvSpPr>
          <p:cNvPr id="3" name="Content Placeholder 2"/>
          <p:cNvSpPr>
            <a:spLocks noGrp="1"/>
          </p:cNvSpPr>
          <p:nvPr>
            <p:ph idx="1"/>
          </p:nvPr>
        </p:nvSpPr>
        <p:spPr>
          <a:xfrm>
            <a:off x="0" y="646430"/>
            <a:ext cx="12192000" cy="6221095"/>
          </a:xfrm>
        </p:spPr>
        <p:txBody>
          <a:bodyPr>
            <a:noAutofit/>
          </a:bodyPr>
          <a:lstStyle/>
          <a:p>
            <a:pPr lvl="0">
              <a:lnSpc>
                <a:spcPct val="100000"/>
              </a:lnSpc>
            </a:pPr>
            <a:r>
              <a:rPr lang="en-US" sz="2100" dirty="0"/>
              <a:t>Experiential learning requires a community that is </a:t>
            </a:r>
            <a:r>
              <a:rPr lang="en-US" sz="2100" b="1" dirty="0">
                <a:solidFill>
                  <a:srgbClr val="0070C0"/>
                </a:solidFill>
              </a:rPr>
              <a:t>ready and receptive to building partnerships</a:t>
            </a:r>
            <a:r>
              <a:rPr lang="en-US" sz="2100" dirty="0"/>
              <a:t>; students who are engaged and motivated to make a difference, and faculty who are committed to doing the hard work to bring communities and students together. (Talib)</a:t>
            </a:r>
          </a:p>
          <a:p>
            <a:pPr lvl="0">
              <a:lnSpc>
                <a:spcPct val="100000"/>
              </a:lnSpc>
            </a:pPr>
            <a:r>
              <a:rPr lang="en-US" sz="2100" dirty="0"/>
              <a:t>It can be difficult for refugees to open up about their past, so people working with them must take the time to </a:t>
            </a:r>
            <a:r>
              <a:rPr lang="en-US" sz="2100" b="1" dirty="0">
                <a:solidFill>
                  <a:srgbClr val="0070C0"/>
                </a:solidFill>
              </a:rPr>
              <a:t>gain trust in order to build a relationship </a:t>
            </a:r>
            <a:r>
              <a:rPr lang="en-US" sz="2100" dirty="0"/>
              <a:t>of mutual honesty and openness. (Mouity)</a:t>
            </a:r>
          </a:p>
          <a:p>
            <a:pPr lvl="0">
              <a:lnSpc>
                <a:spcPct val="100000"/>
              </a:lnSpc>
            </a:pPr>
            <a:r>
              <a:rPr lang="en-US" sz="2100" dirty="0"/>
              <a:t>When building relationships between academia and communities, it is critical that </a:t>
            </a:r>
            <a:r>
              <a:rPr lang="en-US" sz="2100" b="1" dirty="0">
                <a:solidFill>
                  <a:srgbClr val="0070C0"/>
                </a:solidFill>
              </a:rPr>
              <a:t>faculty members be intentional and sincere</a:t>
            </a:r>
            <a:r>
              <a:rPr lang="en-US" sz="2100" dirty="0"/>
              <a:t>…Communities can sense if an academic is “trying to meet a quota” or check the boxes for community engagement. (Jennings-Bey)</a:t>
            </a:r>
          </a:p>
          <a:p>
            <a:pPr lvl="0">
              <a:lnSpc>
                <a:spcPct val="110000"/>
              </a:lnSpc>
            </a:pPr>
            <a:r>
              <a:rPr lang="en-US" sz="2100" dirty="0"/>
              <a:t>[The students] all agreed that </a:t>
            </a:r>
            <a:r>
              <a:rPr lang="en-US" sz="2100" b="1" dirty="0">
                <a:solidFill>
                  <a:srgbClr val="0070C0"/>
                </a:solidFill>
              </a:rPr>
              <a:t>community- and project-based classes were preferable </a:t>
            </a:r>
            <a:r>
              <a:rPr lang="en-US" sz="2100" dirty="0"/>
              <a:t>to traditional classes… [but] that not all students are passionate about the same things, so schools should offer varying levels of engagement and the ability to choose projects that meet students’ interests. (Walker, Hamlin, Vencel)</a:t>
            </a:r>
          </a:p>
          <a:p>
            <a:pPr lvl="0">
              <a:lnSpc>
                <a:spcPct val="110000"/>
              </a:lnSpc>
            </a:pPr>
            <a:r>
              <a:rPr lang="en-US" sz="2100" b="1" dirty="0">
                <a:solidFill>
                  <a:srgbClr val="0070C0"/>
                </a:solidFill>
              </a:rPr>
              <a:t>An academic could team up with a practitioner </a:t>
            </a:r>
            <a:r>
              <a:rPr lang="en-US" sz="2100" dirty="0"/>
              <a:t>in order to run a community-based project giving students the opportunity to learn different aspects of the work from different people. (Shank)</a:t>
            </a:r>
          </a:p>
          <a:p>
            <a:pPr lvl="0">
              <a:lnSpc>
                <a:spcPct val="110000"/>
              </a:lnSpc>
            </a:pPr>
            <a:r>
              <a:rPr lang="en-US" sz="2100" dirty="0"/>
              <a:t>Community-based learning opportunities need to be flexible, </a:t>
            </a:r>
            <a:r>
              <a:rPr lang="en-US" sz="2100" b="1" dirty="0">
                <a:solidFill>
                  <a:srgbClr val="0070C0"/>
                </a:solidFill>
              </a:rPr>
              <a:t>based on community needs and goals</a:t>
            </a:r>
            <a:r>
              <a:rPr lang="en-US" sz="2100" dirty="0"/>
              <a:t>, and need to be part of a long-term commitment between communities, institutions, faculty, and students (Lipman)</a:t>
            </a:r>
          </a:p>
          <a:p>
            <a:endParaRPr lang="en-US" sz="2100" dirty="0"/>
          </a:p>
        </p:txBody>
      </p:sp>
    </p:spTree>
    <p:extLst>
      <p:ext uri="{BB962C8B-B14F-4D97-AF65-F5344CB8AC3E}">
        <p14:creationId xmlns:p14="http://schemas.microsoft.com/office/powerpoint/2010/main" val="19265527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6871"/>
            <a:ext cx="10515600" cy="1325563"/>
          </a:xfrm>
        </p:spPr>
        <p:txBody>
          <a:bodyPr/>
          <a:lstStyle/>
          <a:p>
            <a:r>
              <a:rPr lang="en-US" b="1" dirty="0"/>
              <a:t>Community Perspective</a:t>
            </a:r>
          </a:p>
        </p:txBody>
      </p:sp>
      <p:sp>
        <p:nvSpPr>
          <p:cNvPr id="3" name="Content Placeholder 2"/>
          <p:cNvSpPr>
            <a:spLocks noGrp="1"/>
          </p:cNvSpPr>
          <p:nvPr>
            <p:ph idx="1"/>
          </p:nvPr>
        </p:nvSpPr>
        <p:spPr>
          <a:xfrm>
            <a:off x="552450" y="1261459"/>
            <a:ext cx="10972800" cy="5306096"/>
          </a:xfrm>
        </p:spPr>
        <p:txBody>
          <a:bodyPr>
            <a:normAutofit/>
          </a:bodyPr>
          <a:lstStyle/>
          <a:p>
            <a:pPr>
              <a:lnSpc>
                <a:spcPct val="100000"/>
              </a:lnSpc>
            </a:pPr>
            <a:r>
              <a:rPr lang="en-US" dirty="0">
                <a:solidFill>
                  <a:srgbClr val="0070C0"/>
                </a:solidFill>
              </a:rPr>
              <a:t>In the classroom:</a:t>
            </a:r>
            <a:r>
              <a:rPr lang="en-US" dirty="0"/>
              <a:t> Love Mouity moved to Syracuse, New York as a refugee from Congo-Brazzaville in 2007. He now works as a coordinator for refugee outreach for Catholic Charities of Onondaga County, and also co-teaches an interprofessional class at Syracuse University on refugee health. </a:t>
            </a:r>
          </a:p>
          <a:p>
            <a:pPr>
              <a:lnSpc>
                <a:spcPct val="100000"/>
              </a:lnSpc>
              <a:spcBef>
                <a:spcPts val="1200"/>
              </a:spcBef>
            </a:pPr>
            <a:r>
              <a:rPr lang="en-US" dirty="0">
                <a:solidFill>
                  <a:srgbClr val="0070C0"/>
                </a:solidFill>
              </a:rPr>
              <a:t>Out of the classroom: </a:t>
            </a:r>
            <a:r>
              <a:rPr lang="en-US" dirty="0"/>
              <a:t>Timothy "Noble" Jennnings-Bey is CEO of the Street Addictions Institute Inc. and Director for the Trauma Response Team, which responds to shootings and homicides in Syracuse, New York. Jennings-Bey grew up in Syracuse in a low-income, violent neighborhood, and now serves as a leader in his community and works closely with academics and students at Syracuse University. </a:t>
            </a:r>
          </a:p>
        </p:txBody>
      </p:sp>
    </p:spTree>
    <p:extLst>
      <p:ext uri="{BB962C8B-B14F-4D97-AF65-F5344CB8AC3E}">
        <p14:creationId xmlns:p14="http://schemas.microsoft.com/office/powerpoint/2010/main" val="41613072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b="1" dirty="0"/>
              <a:t>Interprofessional Collaborations</a:t>
            </a:r>
          </a:p>
        </p:txBody>
      </p:sp>
      <p:sp>
        <p:nvSpPr>
          <p:cNvPr id="3" name="Content Placeholder 2"/>
          <p:cNvSpPr>
            <a:spLocks noGrp="1"/>
          </p:cNvSpPr>
          <p:nvPr>
            <p:ph idx="1"/>
          </p:nvPr>
        </p:nvSpPr>
        <p:spPr>
          <a:xfrm>
            <a:off x="566669" y="1184856"/>
            <a:ext cx="11243257" cy="5576551"/>
          </a:xfrm>
        </p:spPr>
        <p:txBody>
          <a:bodyPr>
            <a:normAutofit/>
          </a:bodyPr>
          <a:lstStyle/>
          <a:p>
            <a:r>
              <a:rPr lang="en-US" sz="3200" dirty="0">
                <a:solidFill>
                  <a:srgbClr val="0070C0"/>
                </a:solidFill>
              </a:rPr>
              <a:t>Student perspective: </a:t>
            </a:r>
            <a:r>
              <a:rPr lang="en-US" sz="3200" dirty="0"/>
              <a:t>Walker said that his program has been largely theory and classroom-based, so learning with students who participate in more real-life experiences (e.g. working in a clinic) would bring a much-needed balance to the program. </a:t>
            </a:r>
          </a:p>
          <a:p>
            <a:pPr>
              <a:lnSpc>
                <a:spcPct val="100000"/>
              </a:lnSpc>
              <a:spcBef>
                <a:spcPts val="1800"/>
              </a:spcBef>
            </a:pPr>
            <a:r>
              <a:rPr lang="en-US" sz="3200" dirty="0">
                <a:solidFill>
                  <a:srgbClr val="0070C0"/>
                </a:solidFill>
              </a:rPr>
              <a:t>University president perspective: </a:t>
            </a:r>
            <a:r>
              <a:rPr lang="en-US" sz="3200" dirty="0"/>
              <a:t>Shank added that another option for interprofessional education is to have instructors from different disciplines working together with traditional health professions faculty. For example, an academic could team up with a practitioner in order to run a community-based project, giving students the opportunity to learn different aspects of the work from different people. </a:t>
            </a:r>
          </a:p>
        </p:txBody>
      </p:sp>
    </p:spTree>
    <p:extLst>
      <p:ext uri="{BB962C8B-B14F-4D97-AF65-F5344CB8AC3E}">
        <p14:creationId xmlns:p14="http://schemas.microsoft.com/office/powerpoint/2010/main" val="40176881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4669"/>
            <a:ext cx="10515600" cy="1325563"/>
          </a:xfrm>
        </p:spPr>
        <p:txBody>
          <a:bodyPr/>
          <a:lstStyle/>
          <a:p>
            <a:r>
              <a:rPr lang="en-US" b="1" dirty="0"/>
              <a:t>Turning Experience into Policy: Highlights</a:t>
            </a:r>
          </a:p>
        </p:txBody>
      </p:sp>
      <p:sp>
        <p:nvSpPr>
          <p:cNvPr id="3" name="Content Placeholder 2"/>
          <p:cNvSpPr>
            <a:spLocks noGrp="1"/>
          </p:cNvSpPr>
          <p:nvPr>
            <p:ph idx="1"/>
          </p:nvPr>
        </p:nvSpPr>
        <p:spPr>
          <a:xfrm>
            <a:off x="463639" y="1249250"/>
            <a:ext cx="10890161" cy="5422005"/>
          </a:xfrm>
        </p:spPr>
        <p:txBody>
          <a:bodyPr>
            <a:normAutofit lnSpcReduction="10000"/>
          </a:bodyPr>
          <a:lstStyle/>
          <a:p>
            <a:pPr lvl="0"/>
            <a:r>
              <a:rPr lang="en-US" dirty="0"/>
              <a:t>Many Veterans </a:t>
            </a:r>
            <a:r>
              <a:rPr lang="en-US" b="1" dirty="0">
                <a:solidFill>
                  <a:srgbClr val="0070C0"/>
                </a:solidFill>
              </a:rPr>
              <a:t>chose not to use the word “disorder” </a:t>
            </a:r>
            <a:r>
              <a:rPr lang="en-US" dirty="0"/>
              <a:t>[in the post-traumatic stress acronym] citing that after what they went through in battle, it would be a disorder not to be affected by the experience. (Moulton) </a:t>
            </a:r>
          </a:p>
          <a:p>
            <a:pPr lvl="0"/>
            <a:r>
              <a:rPr lang="en-US" dirty="0"/>
              <a:t>It was also stated that, in the end, </a:t>
            </a:r>
            <a:r>
              <a:rPr lang="en-US" b="1" dirty="0">
                <a:solidFill>
                  <a:srgbClr val="0070C0"/>
                </a:solidFill>
              </a:rPr>
              <a:t>legislation and public policy may help the most</a:t>
            </a:r>
            <a:r>
              <a:rPr lang="en-US" dirty="0"/>
              <a:t>—even more than the delivery of quality health care—in reducing these inequities. (Benedek)</a:t>
            </a:r>
          </a:p>
          <a:p>
            <a:pPr lvl="0"/>
            <a:r>
              <a:rPr lang="en-US" dirty="0"/>
              <a:t>Putting the patient in the center means </a:t>
            </a:r>
            <a:r>
              <a:rPr lang="en-US" b="1" dirty="0">
                <a:solidFill>
                  <a:srgbClr val="0070C0"/>
                </a:solidFill>
              </a:rPr>
              <a:t>seeing the whole person</a:t>
            </a:r>
            <a:r>
              <a:rPr lang="en-US" dirty="0"/>
              <a:t>—including his or her family, job, community, and unique situation—rather than just his or her medical issue or diagnosis. (Keefe)</a:t>
            </a:r>
          </a:p>
          <a:p>
            <a:pPr lvl="0"/>
            <a:r>
              <a:rPr lang="en-US" dirty="0"/>
              <a:t>Health professionals need to be prepared and willing to </a:t>
            </a:r>
            <a:r>
              <a:rPr lang="en-US" b="1" dirty="0">
                <a:solidFill>
                  <a:srgbClr val="0070C0"/>
                </a:solidFill>
              </a:rPr>
              <a:t>work cross-sectorally</a:t>
            </a:r>
            <a:r>
              <a:rPr lang="en-US" dirty="0"/>
              <a:t> in order to address social determinants. (Carter)</a:t>
            </a:r>
          </a:p>
          <a:p>
            <a:pPr lvl="0"/>
            <a:r>
              <a:rPr lang="en-US" dirty="0"/>
              <a:t>Students need to be trained to see </a:t>
            </a:r>
            <a:r>
              <a:rPr lang="en-US" b="1" dirty="0">
                <a:solidFill>
                  <a:srgbClr val="0070C0"/>
                </a:solidFill>
              </a:rPr>
              <a:t>“health in all policies” </a:t>
            </a:r>
            <a:r>
              <a:rPr lang="en-US" dirty="0"/>
              <a:t>and to advocate for all types of policy on all levels, (Fisher)</a:t>
            </a:r>
          </a:p>
          <a:p>
            <a:endParaRPr lang="en-US" dirty="0"/>
          </a:p>
        </p:txBody>
      </p:sp>
    </p:spTree>
    <p:extLst>
      <p:ext uri="{BB962C8B-B14F-4D97-AF65-F5344CB8AC3E}">
        <p14:creationId xmlns:p14="http://schemas.microsoft.com/office/powerpoint/2010/main" val="29043404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5169" y="0"/>
            <a:ext cx="10515600" cy="1325563"/>
          </a:xfrm>
        </p:spPr>
        <p:txBody>
          <a:bodyPr/>
          <a:lstStyle/>
          <a:p>
            <a:pPr algn="ctr"/>
            <a:r>
              <a:rPr lang="en-US" b="1" dirty="0"/>
              <a:t>Role of Health Education in Policy</a:t>
            </a:r>
          </a:p>
        </p:txBody>
      </p:sp>
      <p:sp>
        <p:nvSpPr>
          <p:cNvPr id="3" name="Content Placeholder 2"/>
          <p:cNvSpPr>
            <a:spLocks noGrp="1"/>
          </p:cNvSpPr>
          <p:nvPr>
            <p:ph idx="1"/>
          </p:nvPr>
        </p:nvSpPr>
        <p:spPr>
          <a:xfrm>
            <a:off x="838200" y="1159099"/>
            <a:ext cx="10515600" cy="5589431"/>
          </a:xfrm>
        </p:spPr>
        <p:txBody>
          <a:bodyPr>
            <a:normAutofit/>
          </a:bodyPr>
          <a:lstStyle/>
          <a:p>
            <a:r>
              <a:rPr lang="en-US" sz="3000" dirty="0"/>
              <a:t>Leverage the </a:t>
            </a:r>
            <a:r>
              <a:rPr lang="en-US" sz="3000" b="1" dirty="0">
                <a:solidFill>
                  <a:srgbClr val="0070C0"/>
                </a:solidFill>
              </a:rPr>
              <a:t>skillsets of other professions </a:t>
            </a:r>
            <a:r>
              <a:rPr lang="en-US" sz="3000" dirty="0"/>
              <a:t>like counseling, social work, and psychology, for interprofessional education and training in policy advocacy</a:t>
            </a:r>
          </a:p>
          <a:p>
            <a:r>
              <a:rPr lang="en-US" sz="3000" dirty="0"/>
              <a:t>Offer a broad continuum of engagement in </a:t>
            </a:r>
            <a:r>
              <a:rPr lang="en-US" sz="3000" b="1" dirty="0">
                <a:solidFill>
                  <a:srgbClr val="0070C0"/>
                </a:solidFill>
              </a:rPr>
              <a:t>advocacy</a:t>
            </a:r>
            <a:r>
              <a:rPr lang="en-US" sz="3000" dirty="0"/>
              <a:t>, with a core foundation of advocacy skills that all students are trained in. </a:t>
            </a:r>
          </a:p>
          <a:p>
            <a:r>
              <a:rPr lang="en-US" sz="3000" b="1" dirty="0">
                <a:solidFill>
                  <a:srgbClr val="0070C0"/>
                </a:solidFill>
              </a:rPr>
              <a:t>Examples:</a:t>
            </a:r>
          </a:p>
          <a:p>
            <a:pPr lvl="1"/>
            <a:r>
              <a:rPr lang="en-US" sz="3200" dirty="0"/>
              <a:t>take students to a state capitol or to Capitol Hill for advocacy days &amp; train students in how to:</a:t>
            </a:r>
          </a:p>
          <a:p>
            <a:pPr lvl="2">
              <a:buFont typeface="Courier New" panose="02070309020205020404" pitchFamily="49" charset="0"/>
              <a:buChar char="o"/>
            </a:pPr>
            <a:r>
              <a:rPr lang="en-US" sz="2800" dirty="0"/>
              <a:t>write letters to influence policy;</a:t>
            </a:r>
          </a:p>
          <a:p>
            <a:pPr lvl="2">
              <a:buFont typeface="Courier New" panose="02070309020205020404" pitchFamily="49" charset="0"/>
              <a:buChar char="o"/>
            </a:pPr>
            <a:r>
              <a:rPr lang="en-US" sz="2800" dirty="0"/>
              <a:t>know who their representatives are; and</a:t>
            </a:r>
          </a:p>
          <a:p>
            <a:pPr lvl="2">
              <a:buFont typeface="Courier New" panose="02070309020205020404" pitchFamily="49" charset="0"/>
              <a:buChar char="o"/>
            </a:pPr>
            <a:r>
              <a:rPr lang="en-US" sz="2800" dirty="0"/>
              <a:t>use their “voice” in terms of policy development. </a:t>
            </a:r>
          </a:p>
        </p:txBody>
      </p:sp>
    </p:spTree>
    <p:extLst>
      <p:ext uri="{BB962C8B-B14F-4D97-AF65-F5344CB8AC3E}">
        <p14:creationId xmlns:p14="http://schemas.microsoft.com/office/powerpoint/2010/main" val="21151091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t>Closing</a:t>
            </a:r>
          </a:p>
        </p:txBody>
      </p:sp>
      <p:sp>
        <p:nvSpPr>
          <p:cNvPr id="3" name="Content Placeholder 2"/>
          <p:cNvSpPr>
            <a:spLocks noGrp="1"/>
          </p:cNvSpPr>
          <p:nvPr>
            <p:ph idx="1"/>
          </p:nvPr>
        </p:nvSpPr>
        <p:spPr>
          <a:xfrm>
            <a:off x="838200" y="1825625"/>
            <a:ext cx="10515600" cy="3165475"/>
          </a:xfrm>
        </p:spPr>
        <p:txBody>
          <a:bodyPr>
            <a:noAutofit/>
          </a:bodyPr>
          <a:lstStyle/>
          <a:p>
            <a:pPr marL="0" indent="0">
              <a:buNone/>
            </a:pPr>
            <a:r>
              <a:rPr lang="en-US" sz="4800" dirty="0"/>
              <a:t>Think about your own commitments to learning and how, by developing an education contract with yourself, how you as a health professional and/or an educator can influence colleagues and leaners well after this workshop ends. </a:t>
            </a:r>
          </a:p>
        </p:txBody>
      </p:sp>
    </p:spTree>
    <p:extLst>
      <p:ext uri="{BB962C8B-B14F-4D97-AF65-F5344CB8AC3E}">
        <p14:creationId xmlns:p14="http://schemas.microsoft.com/office/powerpoint/2010/main" val="3180193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93407"/>
            <a:ext cx="10515600" cy="1325563"/>
          </a:xfrm>
        </p:spPr>
        <p:txBody>
          <a:bodyPr/>
          <a:lstStyle/>
          <a:p>
            <a:pPr algn="ctr"/>
            <a:r>
              <a:rPr lang="en-US" b="1" dirty="0"/>
              <a:t>1 minute video on the </a:t>
            </a:r>
            <a:br>
              <a:rPr lang="en-US" b="1" dirty="0"/>
            </a:br>
            <a:r>
              <a:rPr lang="en-US" b="1" dirty="0"/>
              <a:t>Social Determinants of Mental Health </a:t>
            </a:r>
          </a:p>
        </p:txBody>
      </p:sp>
      <p:pic>
        <p:nvPicPr>
          <p:cNvPr id="2050" name="Picture 2" descr="https://mcusercontent.com/ab74d126b7d2db12591de5c2c/video_thumbnails_new/15bacf421cb6588b93c01314346af356.png">
            <a:hlinkClick r:id="rId3"/>
          </p:cNvPr>
          <p:cNvPicPr>
            <a:picLocks noChangeAspect="1" noChangeArrowheads="1"/>
          </p:cNvPicPr>
          <p:nvPr/>
        </p:nvPicPr>
        <p:blipFill>
          <a:blip r:link="rId4">
            <a:extLst>
              <a:ext uri="{28A0092B-C50C-407E-A947-70E740481C1C}">
                <a14:useLocalDpi xmlns:a14="http://schemas.microsoft.com/office/drawing/2010/main" val="0"/>
              </a:ext>
            </a:extLst>
          </a:blip>
          <a:srcRect/>
          <a:stretch>
            <a:fillRect/>
          </a:stretch>
        </p:blipFill>
        <p:spPr bwMode="auto">
          <a:xfrm>
            <a:off x="3067050" y="1860550"/>
            <a:ext cx="5372100" cy="403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95275" y="6354544"/>
            <a:ext cx="6096000" cy="369332"/>
          </a:xfrm>
          <a:prstGeom prst="rect">
            <a:avLst/>
          </a:prstGeom>
        </p:spPr>
        <p:txBody>
          <a:bodyPr>
            <a:spAutoFit/>
          </a:bodyPr>
          <a:lstStyle/>
          <a:p>
            <a:r>
              <a:rPr lang="en-US" dirty="0"/>
              <a:t>Note: Must be in presentation mode for hyperlink to work</a:t>
            </a:r>
          </a:p>
        </p:txBody>
      </p:sp>
    </p:spTree>
    <p:extLst>
      <p:ext uri="{BB962C8B-B14F-4D97-AF65-F5344CB8AC3E}">
        <p14:creationId xmlns:p14="http://schemas.microsoft.com/office/powerpoint/2010/main" val="3556694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0320"/>
            <a:ext cx="10515600" cy="1325563"/>
          </a:xfrm>
        </p:spPr>
        <p:txBody>
          <a:bodyPr/>
          <a:lstStyle/>
          <a:p>
            <a:r>
              <a:rPr lang="en-US" b="1" dirty="0"/>
              <a:t>Overall Learning Objectives</a:t>
            </a:r>
          </a:p>
        </p:txBody>
      </p:sp>
      <p:sp>
        <p:nvSpPr>
          <p:cNvPr id="3" name="Content Placeholder 2"/>
          <p:cNvSpPr>
            <a:spLocks noGrp="1"/>
          </p:cNvSpPr>
          <p:nvPr>
            <p:ph idx="1"/>
          </p:nvPr>
        </p:nvSpPr>
        <p:spPr>
          <a:xfrm>
            <a:off x="838200" y="866272"/>
            <a:ext cx="10515600" cy="6184232"/>
          </a:xfrm>
        </p:spPr>
        <p:txBody>
          <a:bodyPr>
            <a:normAutofit fontScale="62500" lnSpcReduction="20000"/>
          </a:bodyPr>
          <a:lstStyle/>
          <a:p>
            <a:pPr marL="514350" lvl="0" indent="-514350">
              <a:lnSpc>
                <a:spcPct val="120000"/>
              </a:lnSpc>
              <a:buFont typeface="+mj-lt"/>
              <a:buAutoNum type="arabicPeriod"/>
            </a:pPr>
            <a:r>
              <a:rPr lang="en-US" sz="3800" dirty="0">
                <a:solidFill>
                  <a:srgbClr val="000000"/>
                </a:solidFill>
              </a:rPr>
              <a:t>Understand the impact of the social determinants of mental health across the lifespan </a:t>
            </a:r>
          </a:p>
          <a:p>
            <a:pPr marL="514350" lvl="0" indent="-514350">
              <a:lnSpc>
                <a:spcPct val="120000"/>
              </a:lnSpc>
              <a:spcBef>
                <a:spcPts val="1200"/>
              </a:spcBef>
              <a:buFont typeface="+mj-lt"/>
              <a:buAutoNum type="arabicPeriod"/>
            </a:pPr>
            <a:r>
              <a:rPr lang="en-US" sz="3800" dirty="0">
                <a:solidFill>
                  <a:srgbClr val="000000"/>
                </a:solidFill>
              </a:rPr>
              <a:t>Understand how mental health can be incorporated into the HPE framework for the social determinants of health </a:t>
            </a:r>
          </a:p>
          <a:p>
            <a:pPr marL="514350" lvl="0" indent="-514350">
              <a:lnSpc>
                <a:spcPct val="120000"/>
              </a:lnSpc>
              <a:spcBef>
                <a:spcPts val="1200"/>
              </a:spcBef>
              <a:buFont typeface="+mj-lt"/>
              <a:buAutoNum type="arabicPeriod"/>
            </a:pPr>
            <a:r>
              <a:rPr lang="en-US" sz="3800" dirty="0"/>
              <a:t>Differentiate the impact of the social determinants on physical and mental health at macro, meso, and micro levels </a:t>
            </a:r>
          </a:p>
          <a:p>
            <a:pPr marL="514350" lvl="0" indent="-514350">
              <a:lnSpc>
                <a:spcPct val="120000"/>
              </a:lnSpc>
              <a:spcBef>
                <a:spcPts val="1200"/>
              </a:spcBef>
              <a:buFont typeface="+mj-lt"/>
              <a:buAutoNum type="arabicPeriod"/>
            </a:pPr>
            <a:r>
              <a:rPr lang="en-US" sz="3800" dirty="0"/>
              <a:t>Examine opportunities to expand health professional education to incorporate the social determinants of mental health </a:t>
            </a:r>
          </a:p>
          <a:p>
            <a:pPr marL="514350" lvl="0" indent="-514350">
              <a:lnSpc>
                <a:spcPct val="120000"/>
              </a:lnSpc>
              <a:spcBef>
                <a:spcPts val="1200"/>
              </a:spcBef>
              <a:buFont typeface="+mj-lt"/>
              <a:buAutoNum type="arabicPeriod"/>
            </a:pPr>
            <a:r>
              <a:rPr lang="en-US" sz="3800" dirty="0"/>
              <a:t>Identify experiential learning opportunities related to the social determinants of mental health for health professional education </a:t>
            </a:r>
          </a:p>
          <a:p>
            <a:pPr marL="514350" lvl="0" indent="-514350">
              <a:lnSpc>
                <a:spcPct val="120000"/>
              </a:lnSpc>
              <a:spcBef>
                <a:spcPts val="1200"/>
              </a:spcBef>
              <a:buFont typeface="+mj-lt"/>
              <a:buAutoNum type="arabicPeriod"/>
            </a:pPr>
            <a:r>
              <a:rPr lang="en-US" sz="3800" dirty="0"/>
              <a:t>Design a framework for delivering education on the social determinants of mental health to health professionals-in-training </a:t>
            </a:r>
          </a:p>
          <a:p>
            <a:pPr marL="514350" lvl="0" indent="-514350">
              <a:spcBef>
                <a:spcPts val="1200"/>
              </a:spcBef>
              <a:buFont typeface="+mj-lt"/>
              <a:buAutoNum type="arabicPeriod"/>
            </a:pPr>
            <a:r>
              <a:rPr lang="en-US" sz="3800" dirty="0"/>
              <a:t>Implement strategies for health professional education that incorporate the social determinants of mental health</a:t>
            </a:r>
          </a:p>
          <a:p>
            <a:endParaRPr lang="en-US" dirty="0"/>
          </a:p>
        </p:txBody>
      </p:sp>
    </p:spTree>
    <p:extLst>
      <p:ext uri="{BB962C8B-B14F-4D97-AF65-F5344CB8AC3E}">
        <p14:creationId xmlns:p14="http://schemas.microsoft.com/office/powerpoint/2010/main" val="12110204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pPr algn="ctr"/>
            <a:r>
              <a:rPr lang="en-US" b="1" dirty="0"/>
              <a:t>Key Learning Objectives for IPE</a:t>
            </a:r>
          </a:p>
        </p:txBody>
      </p:sp>
      <p:sp>
        <p:nvSpPr>
          <p:cNvPr id="3" name="Content Placeholder 2"/>
          <p:cNvSpPr>
            <a:spLocks noGrp="1"/>
          </p:cNvSpPr>
          <p:nvPr>
            <p:ph idx="1"/>
          </p:nvPr>
        </p:nvSpPr>
        <p:spPr>
          <a:xfrm>
            <a:off x="838200" y="1094704"/>
            <a:ext cx="10515600" cy="5763296"/>
          </a:xfrm>
        </p:spPr>
        <p:txBody>
          <a:bodyPr>
            <a:normAutofit fontScale="70000" lnSpcReduction="20000"/>
          </a:bodyPr>
          <a:lstStyle/>
          <a:p>
            <a:pPr marL="514350" lvl="0" indent="-514350">
              <a:lnSpc>
                <a:spcPct val="120000"/>
              </a:lnSpc>
              <a:buFont typeface="+mj-lt"/>
              <a:buAutoNum type="arabicPeriod"/>
            </a:pPr>
            <a:r>
              <a:rPr lang="en-US" sz="3100" dirty="0">
                <a:solidFill>
                  <a:schemeClr val="bg1">
                    <a:lumMod val="65000"/>
                  </a:schemeClr>
                </a:solidFill>
              </a:rPr>
              <a:t>Understand the impact of the social determinants of mental health across the lifespan </a:t>
            </a:r>
          </a:p>
          <a:p>
            <a:pPr marL="514350" lvl="0" indent="-514350">
              <a:lnSpc>
                <a:spcPct val="120000"/>
              </a:lnSpc>
              <a:spcBef>
                <a:spcPts val="1200"/>
              </a:spcBef>
              <a:buFont typeface="+mj-lt"/>
              <a:buAutoNum type="arabicPeriod"/>
            </a:pPr>
            <a:r>
              <a:rPr lang="en-US" sz="3100" b="1" dirty="0">
                <a:solidFill>
                  <a:srgbClr val="000000"/>
                </a:solidFill>
              </a:rPr>
              <a:t>Understand how mental health can be incorporated into the HPE framework for the social determinants of health </a:t>
            </a:r>
          </a:p>
          <a:p>
            <a:pPr marL="514350" lvl="0" indent="-514350">
              <a:lnSpc>
                <a:spcPct val="120000"/>
              </a:lnSpc>
              <a:spcBef>
                <a:spcPts val="1200"/>
              </a:spcBef>
              <a:buFont typeface="+mj-lt"/>
              <a:buAutoNum type="arabicPeriod"/>
            </a:pPr>
            <a:r>
              <a:rPr lang="en-US" sz="3100" dirty="0">
                <a:solidFill>
                  <a:schemeClr val="bg1">
                    <a:lumMod val="65000"/>
                  </a:schemeClr>
                </a:solidFill>
              </a:rPr>
              <a:t>Differentiate the impact of the social determinants on physical and mental health at macro, meso, and micro levels </a:t>
            </a:r>
          </a:p>
          <a:p>
            <a:pPr marL="514350" lvl="0" indent="-514350">
              <a:lnSpc>
                <a:spcPct val="120000"/>
              </a:lnSpc>
              <a:spcBef>
                <a:spcPts val="1200"/>
              </a:spcBef>
              <a:buFont typeface="+mj-lt"/>
              <a:buAutoNum type="arabicPeriod"/>
            </a:pPr>
            <a:r>
              <a:rPr lang="en-US" sz="3100" b="1" dirty="0"/>
              <a:t>Examine opportunities to expand health professional education to incorporate the social determinants of mental health </a:t>
            </a:r>
          </a:p>
          <a:p>
            <a:pPr marL="514350" lvl="0" indent="-514350">
              <a:lnSpc>
                <a:spcPct val="120000"/>
              </a:lnSpc>
              <a:spcBef>
                <a:spcPts val="1200"/>
              </a:spcBef>
              <a:buFont typeface="+mj-lt"/>
              <a:buAutoNum type="arabicPeriod"/>
            </a:pPr>
            <a:r>
              <a:rPr lang="en-US" sz="3100" b="1" dirty="0"/>
              <a:t>Identify experiential learning opportunities related to the social determinants of mental health for health professional education </a:t>
            </a:r>
          </a:p>
          <a:p>
            <a:pPr marL="514350" lvl="0" indent="-514350">
              <a:lnSpc>
                <a:spcPct val="120000"/>
              </a:lnSpc>
              <a:spcBef>
                <a:spcPts val="1200"/>
              </a:spcBef>
              <a:buFont typeface="+mj-lt"/>
              <a:buAutoNum type="arabicPeriod"/>
            </a:pPr>
            <a:r>
              <a:rPr lang="en-US" sz="3100" dirty="0">
                <a:solidFill>
                  <a:schemeClr val="bg1">
                    <a:lumMod val="65000"/>
                  </a:schemeClr>
                </a:solidFill>
              </a:rPr>
              <a:t>Design a framework for delivering education on the social determinants of mental health to health professionals-in-training </a:t>
            </a:r>
          </a:p>
          <a:p>
            <a:pPr marL="514350" lvl="0" indent="-514350">
              <a:spcBef>
                <a:spcPts val="1200"/>
              </a:spcBef>
              <a:buFont typeface="+mj-lt"/>
              <a:buAutoNum type="arabicPeriod"/>
            </a:pPr>
            <a:r>
              <a:rPr lang="en-US" sz="3100" dirty="0">
                <a:solidFill>
                  <a:schemeClr val="bg1">
                    <a:lumMod val="65000"/>
                  </a:schemeClr>
                </a:solidFill>
              </a:rPr>
              <a:t>Implement strategies for health professional education that incorporate the social determinants of mental health</a:t>
            </a:r>
          </a:p>
          <a:p>
            <a:endParaRPr lang="en-US" dirty="0"/>
          </a:p>
        </p:txBody>
      </p:sp>
      <p:sp>
        <p:nvSpPr>
          <p:cNvPr id="4" name="TextBox 3"/>
          <p:cNvSpPr txBox="1"/>
          <p:nvPr/>
        </p:nvSpPr>
        <p:spPr>
          <a:xfrm>
            <a:off x="11237495" y="0"/>
            <a:ext cx="783055" cy="769441"/>
          </a:xfrm>
          <a:prstGeom prst="rect">
            <a:avLst/>
          </a:prstGeom>
          <a:noFill/>
        </p:spPr>
        <p:txBody>
          <a:bodyPr wrap="square" rtlCol="0">
            <a:spAutoFit/>
          </a:bodyPr>
          <a:lstStyle/>
          <a:p>
            <a:r>
              <a:rPr lang="en-US" sz="4400" dirty="0"/>
              <a:t>a</a:t>
            </a:r>
          </a:p>
        </p:txBody>
      </p:sp>
    </p:spTree>
    <p:extLst>
      <p:ext uri="{BB962C8B-B14F-4D97-AF65-F5344CB8AC3E}">
        <p14:creationId xmlns:p14="http://schemas.microsoft.com/office/powerpoint/2010/main" val="23786684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7574"/>
            <a:ext cx="11538284" cy="1325563"/>
          </a:xfrm>
        </p:spPr>
        <p:txBody>
          <a:bodyPr>
            <a:normAutofit/>
          </a:bodyPr>
          <a:lstStyle/>
          <a:p>
            <a:pPr algn="ctr"/>
            <a:r>
              <a:rPr lang="en-US" b="1" dirty="0"/>
              <a:t>Key Learning Objectives for </a:t>
            </a:r>
            <a:br>
              <a:rPr lang="en-US" b="1" dirty="0"/>
            </a:br>
            <a:r>
              <a:rPr lang="en-US" b="1" dirty="0"/>
              <a:t>Incorporating MH into SDH Education</a:t>
            </a:r>
          </a:p>
        </p:txBody>
      </p:sp>
      <p:sp>
        <p:nvSpPr>
          <p:cNvPr id="3" name="Content Placeholder 2"/>
          <p:cNvSpPr>
            <a:spLocks noGrp="1"/>
          </p:cNvSpPr>
          <p:nvPr>
            <p:ph idx="1"/>
          </p:nvPr>
        </p:nvSpPr>
        <p:spPr>
          <a:xfrm>
            <a:off x="435139" y="1491746"/>
            <a:ext cx="10836442" cy="5763296"/>
          </a:xfrm>
        </p:spPr>
        <p:txBody>
          <a:bodyPr>
            <a:normAutofit fontScale="70000" lnSpcReduction="20000"/>
          </a:bodyPr>
          <a:lstStyle/>
          <a:p>
            <a:pPr marL="514350" lvl="0" indent="-514350">
              <a:lnSpc>
                <a:spcPct val="120000"/>
              </a:lnSpc>
              <a:buFont typeface="+mj-lt"/>
              <a:buAutoNum type="arabicPeriod"/>
            </a:pPr>
            <a:r>
              <a:rPr lang="en-US" sz="3100" b="1" dirty="0">
                <a:solidFill>
                  <a:srgbClr val="000000"/>
                </a:solidFill>
              </a:rPr>
              <a:t>Understand the impact of the social determinants of mental health across the lifespan </a:t>
            </a:r>
          </a:p>
          <a:p>
            <a:pPr marL="514350" lvl="0" indent="-514350">
              <a:lnSpc>
                <a:spcPct val="120000"/>
              </a:lnSpc>
              <a:spcBef>
                <a:spcPts val="1200"/>
              </a:spcBef>
              <a:buFont typeface="+mj-lt"/>
              <a:buAutoNum type="arabicPeriod"/>
            </a:pPr>
            <a:r>
              <a:rPr lang="en-US" sz="3100" b="1" dirty="0">
                <a:solidFill>
                  <a:srgbClr val="000000"/>
                </a:solidFill>
              </a:rPr>
              <a:t>Understand how mental health can be incorporated into the HPE framework for the social determinants of health </a:t>
            </a:r>
          </a:p>
          <a:p>
            <a:pPr marL="514350" lvl="0" indent="-514350">
              <a:lnSpc>
                <a:spcPct val="120000"/>
              </a:lnSpc>
              <a:spcBef>
                <a:spcPts val="1200"/>
              </a:spcBef>
              <a:buFont typeface="+mj-lt"/>
              <a:buAutoNum type="arabicPeriod"/>
            </a:pPr>
            <a:r>
              <a:rPr lang="en-US" sz="3100" dirty="0">
                <a:solidFill>
                  <a:schemeClr val="bg1">
                    <a:lumMod val="65000"/>
                  </a:schemeClr>
                </a:solidFill>
              </a:rPr>
              <a:t>Differentiate the impact of the social determinants on physical and mental health at macro, meso, and micro levels </a:t>
            </a:r>
          </a:p>
          <a:p>
            <a:pPr marL="514350" lvl="0" indent="-514350">
              <a:lnSpc>
                <a:spcPct val="120000"/>
              </a:lnSpc>
              <a:spcBef>
                <a:spcPts val="1200"/>
              </a:spcBef>
              <a:buFont typeface="+mj-lt"/>
              <a:buAutoNum type="arabicPeriod"/>
            </a:pPr>
            <a:r>
              <a:rPr lang="en-US" sz="3100" dirty="0">
                <a:solidFill>
                  <a:schemeClr val="bg1">
                    <a:lumMod val="65000"/>
                  </a:schemeClr>
                </a:solidFill>
              </a:rPr>
              <a:t>Examine opportunities to expand health professional education to incorporate the social determinants of mental health </a:t>
            </a:r>
          </a:p>
          <a:p>
            <a:pPr marL="514350" lvl="0" indent="-514350">
              <a:lnSpc>
                <a:spcPct val="120000"/>
              </a:lnSpc>
              <a:spcBef>
                <a:spcPts val="1200"/>
              </a:spcBef>
              <a:buFont typeface="+mj-lt"/>
              <a:buAutoNum type="arabicPeriod"/>
            </a:pPr>
            <a:r>
              <a:rPr lang="en-US" sz="3100" b="1" dirty="0"/>
              <a:t>Identify experiential learning opportunities related to the social determinants of mental health for health professional education </a:t>
            </a:r>
          </a:p>
          <a:p>
            <a:pPr marL="514350" lvl="0" indent="-514350">
              <a:lnSpc>
                <a:spcPct val="120000"/>
              </a:lnSpc>
              <a:spcBef>
                <a:spcPts val="1200"/>
              </a:spcBef>
              <a:buFont typeface="+mj-lt"/>
              <a:buAutoNum type="arabicPeriod"/>
            </a:pPr>
            <a:r>
              <a:rPr lang="en-US" sz="3100" dirty="0">
                <a:solidFill>
                  <a:schemeClr val="bg1">
                    <a:lumMod val="65000"/>
                  </a:schemeClr>
                </a:solidFill>
              </a:rPr>
              <a:t>Design a framework for delivering education on the social determinants of mental health to health professionals-in-training </a:t>
            </a:r>
          </a:p>
          <a:p>
            <a:pPr marL="514350" lvl="0" indent="-514350">
              <a:spcBef>
                <a:spcPts val="1200"/>
              </a:spcBef>
              <a:buFont typeface="+mj-lt"/>
              <a:buAutoNum type="arabicPeriod"/>
            </a:pPr>
            <a:r>
              <a:rPr lang="en-US" sz="3100" dirty="0">
                <a:solidFill>
                  <a:schemeClr val="bg1">
                    <a:lumMod val="65000"/>
                  </a:schemeClr>
                </a:solidFill>
              </a:rPr>
              <a:t>Implement strategies for health professional education that incorporate the social determinants of mental health</a:t>
            </a:r>
          </a:p>
          <a:p>
            <a:endParaRPr lang="en-US" dirty="0"/>
          </a:p>
        </p:txBody>
      </p:sp>
      <p:sp>
        <p:nvSpPr>
          <p:cNvPr id="4" name="TextBox 3"/>
          <p:cNvSpPr txBox="1"/>
          <p:nvPr/>
        </p:nvSpPr>
        <p:spPr>
          <a:xfrm>
            <a:off x="11177337" y="0"/>
            <a:ext cx="843213" cy="769441"/>
          </a:xfrm>
          <a:prstGeom prst="rect">
            <a:avLst/>
          </a:prstGeom>
          <a:noFill/>
        </p:spPr>
        <p:txBody>
          <a:bodyPr wrap="square" rtlCol="0">
            <a:spAutoFit/>
          </a:bodyPr>
          <a:lstStyle/>
          <a:p>
            <a:r>
              <a:rPr lang="en-US" sz="4400" dirty="0"/>
              <a:t>b</a:t>
            </a:r>
          </a:p>
        </p:txBody>
      </p:sp>
    </p:spTree>
    <p:extLst>
      <p:ext uri="{BB962C8B-B14F-4D97-AF65-F5344CB8AC3E}">
        <p14:creationId xmlns:p14="http://schemas.microsoft.com/office/powerpoint/2010/main" val="2135617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7574"/>
            <a:ext cx="11538284" cy="1325563"/>
          </a:xfrm>
        </p:spPr>
        <p:txBody>
          <a:bodyPr>
            <a:normAutofit/>
          </a:bodyPr>
          <a:lstStyle/>
          <a:p>
            <a:pPr algn="ctr"/>
            <a:r>
              <a:rPr lang="en-US" b="1" dirty="0"/>
              <a:t>Key Learning Objectives for SDH/SDMH LLL and Advocacy Training</a:t>
            </a:r>
          </a:p>
        </p:txBody>
      </p:sp>
      <p:sp>
        <p:nvSpPr>
          <p:cNvPr id="3" name="Content Placeholder 2"/>
          <p:cNvSpPr>
            <a:spLocks noGrp="1"/>
          </p:cNvSpPr>
          <p:nvPr>
            <p:ph idx="1"/>
          </p:nvPr>
        </p:nvSpPr>
        <p:spPr>
          <a:xfrm>
            <a:off x="435139" y="1491746"/>
            <a:ext cx="10836442" cy="5763296"/>
          </a:xfrm>
        </p:spPr>
        <p:txBody>
          <a:bodyPr>
            <a:normAutofit fontScale="70000" lnSpcReduction="20000"/>
          </a:bodyPr>
          <a:lstStyle/>
          <a:p>
            <a:pPr marL="514350" lvl="0" indent="-514350">
              <a:lnSpc>
                <a:spcPct val="120000"/>
              </a:lnSpc>
              <a:buFont typeface="+mj-lt"/>
              <a:buAutoNum type="arabicPeriod"/>
            </a:pPr>
            <a:r>
              <a:rPr lang="en-US" sz="3100" b="1" dirty="0">
                <a:solidFill>
                  <a:srgbClr val="000000"/>
                </a:solidFill>
              </a:rPr>
              <a:t>Understand the impact of the social determinants of mental health across the lifespan </a:t>
            </a:r>
          </a:p>
          <a:p>
            <a:pPr marL="514350" lvl="0" indent="-514350">
              <a:lnSpc>
                <a:spcPct val="120000"/>
              </a:lnSpc>
              <a:spcBef>
                <a:spcPts val="1200"/>
              </a:spcBef>
              <a:buFont typeface="+mj-lt"/>
              <a:buAutoNum type="arabicPeriod"/>
            </a:pPr>
            <a:r>
              <a:rPr lang="en-US" sz="3100" dirty="0">
                <a:solidFill>
                  <a:schemeClr val="bg1">
                    <a:lumMod val="65000"/>
                  </a:schemeClr>
                </a:solidFill>
              </a:rPr>
              <a:t>Understand how mental health can be incorporated into the HPE framework for the social determinants of health </a:t>
            </a:r>
          </a:p>
          <a:p>
            <a:pPr marL="514350" lvl="0" indent="-514350">
              <a:lnSpc>
                <a:spcPct val="120000"/>
              </a:lnSpc>
              <a:spcBef>
                <a:spcPts val="1200"/>
              </a:spcBef>
              <a:buFont typeface="+mj-lt"/>
              <a:buAutoNum type="arabicPeriod"/>
            </a:pPr>
            <a:r>
              <a:rPr lang="en-US" sz="3100" b="1" dirty="0"/>
              <a:t>Differentiate the impact of the social determinants on physical and mental health at macro, meso, and micro levels </a:t>
            </a:r>
          </a:p>
          <a:p>
            <a:pPr marL="514350" lvl="0" indent="-514350">
              <a:lnSpc>
                <a:spcPct val="120000"/>
              </a:lnSpc>
              <a:spcBef>
                <a:spcPts val="1200"/>
              </a:spcBef>
              <a:buFont typeface="+mj-lt"/>
              <a:buAutoNum type="arabicPeriod"/>
            </a:pPr>
            <a:r>
              <a:rPr lang="en-US" sz="3100" b="1" dirty="0"/>
              <a:t>Examine opportunities to expand health professional education to incorporate the social determinants of mental health </a:t>
            </a:r>
          </a:p>
          <a:p>
            <a:pPr marL="514350" lvl="0" indent="-514350">
              <a:lnSpc>
                <a:spcPct val="120000"/>
              </a:lnSpc>
              <a:spcBef>
                <a:spcPts val="1200"/>
              </a:spcBef>
              <a:buFont typeface="+mj-lt"/>
              <a:buAutoNum type="arabicPeriod"/>
            </a:pPr>
            <a:r>
              <a:rPr lang="en-US" sz="3100" dirty="0">
                <a:solidFill>
                  <a:schemeClr val="bg1">
                    <a:lumMod val="65000"/>
                  </a:schemeClr>
                </a:solidFill>
              </a:rPr>
              <a:t>Identify experiential learning opportunities related to the social determinants of mental health for health professional education </a:t>
            </a:r>
          </a:p>
          <a:p>
            <a:pPr marL="514350" lvl="0" indent="-514350">
              <a:lnSpc>
                <a:spcPct val="120000"/>
              </a:lnSpc>
              <a:spcBef>
                <a:spcPts val="1200"/>
              </a:spcBef>
              <a:buFont typeface="+mj-lt"/>
              <a:buAutoNum type="arabicPeriod"/>
            </a:pPr>
            <a:r>
              <a:rPr lang="en-US" sz="3100" dirty="0">
                <a:solidFill>
                  <a:schemeClr val="bg1">
                    <a:lumMod val="65000"/>
                  </a:schemeClr>
                </a:solidFill>
              </a:rPr>
              <a:t>Design a framework for delivering education on the social determinants of mental health to health professionals-in-training </a:t>
            </a:r>
          </a:p>
          <a:p>
            <a:pPr marL="514350" lvl="0" indent="-514350">
              <a:spcBef>
                <a:spcPts val="1200"/>
              </a:spcBef>
              <a:buFont typeface="+mj-lt"/>
              <a:buAutoNum type="arabicPeriod"/>
            </a:pPr>
            <a:r>
              <a:rPr lang="en-US" sz="3100" b="1" dirty="0"/>
              <a:t>Implement strategies for health professional education that incorporate the social determinants of mental health</a:t>
            </a:r>
          </a:p>
          <a:p>
            <a:endParaRPr lang="en-US" dirty="0"/>
          </a:p>
        </p:txBody>
      </p:sp>
      <p:sp>
        <p:nvSpPr>
          <p:cNvPr id="4" name="TextBox 3"/>
          <p:cNvSpPr txBox="1"/>
          <p:nvPr/>
        </p:nvSpPr>
        <p:spPr>
          <a:xfrm>
            <a:off x="11271581" y="0"/>
            <a:ext cx="748969" cy="769441"/>
          </a:xfrm>
          <a:prstGeom prst="rect">
            <a:avLst/>
          </a:prstGeom>
          <a:noFill/>
        </p:spPr>
        <p:txBody>
          <a:bodyPr wrap="square" rtlCol="0">
            <a:spAutoFit/>
          </a:bodyPr>
          <a:lstStyle/>
          <a:p>
            <a:r>
              <a:rPr lang="en-US" sz="4400" dirty="0"/>
              <a:t>c</a:t>
            </a:r>
          </a:p>
        </p:txBody>
      </p:sp>
    </p:spTree>
    <p:extLst>
      <p:ext uri="{BB962C8B-B14F-4D97-AF65-F5344CB8AC3E}">
        <p14:creationId xmlns:p14="http://schemas.microsoft.com/office/powerpoint/2010/main" val="15947014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0780"/>
            <a:ext cx="10515600" cy="1325563"/>
          </a:xfrm>
        </p:spPr>
        <p:txBody>
          <a:bodyPr>
            <a:noAutofit/>
          </a:bodyPr>
          <a:lstStyle/>
          <a:p>
            <a:pPr algn="ctr"/>
            <a:r>
              <a:rPr lang="en-US" sz="5400" b="1" dirty="0"/>
              <a:t>What are the </a:t>
            </a:r>
            <a:br>
              <a:rPr lang="en-US" sz="5400" b="1" dirty="0"/>
            </a:br>
            <a:r>
              <a:rPr lang="en-US" sz="5400" b="1" dirty="0"/>
              <a:t>Social Determinants of Health (SDH)?</a:t>
            </a:r>
          </a:p>
        </p:txBody>
      </p:sp>
      <p:sp>
        <p:nvSpPr>
          <p:cNvPr id="3" name="Content Placeholder 2"/>
          <p:cNvSpPr>
            <a:spLocks noGrp="1"/>
          </p:cNvSpPr>
          <p:nvPr>
            <p:ph idx="1"/>
          </p:nvPr>
        </p:nvSpPr>
        <p:spPr>
          <a:xfrm>
            <a:off x="838199" y="2167775"/>
            <a:ext cx="10677525" cy="4425531"/>
          </a:xfrm>
        </p:spPr>
        <p:txBody>
          <a:bodyPr>
            <a:normAutofit/>
          </a:bodyPr>
          <a:lstStyle/>
          <a:p>
            <a:pPr marL="0" indent="0">
              <a:lnSpc>
                <a:spcPct val="100000"/>
              </a:lnSpc>
              <a:buNone/>
            </a:pPr>
            <a:r>
              <a:rPr lang="en-US" sz="4400" dirty="0"/>
              <a:t>SDH is defined as “those factors that impact upon health and wellbeing: the </a:t>
            </a:r>
            <a:r>
              <a:rPr lang="en-US" sz="4400" b="1" dirty="0">
                <a:solidFill>
                  <a:srgbClr val="00B0F0"/>
                </a:solidFill>
              </a:rPr>
              <a:t>circumstances into which we are born</a:t>
            </a:r>
            <a:r>
              <a:rPr lang="en-US" sz="4400" dirty="0"/>
              <a:t>, grow up, live, work, and age, including the health system” (CSDH, 2008). </a:t>
            </a:r>
          </a:p>
        </p:txBody>
      </p:sp>
    </p:spTree>
    <p:extLst>
      <p:ext uri="{BB962C8B-B14F-4D97-AF65-F5344CB8AC3E}">
        <p14:creationId xmlns:p14="http://schemas.microsoft.com/office/powerpoint/2010/main" val="19035444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4325" y="384720"/>
            <a:ext cx="11061031" cy="1325563"/>
          </a:xfrm>
        </p:spPr>
        <p:txBody>
          <a:bodyPr>
            <a:noAutofit/>
          </a:bodyPr>
          <a:lstStyle/>
          <a:p>
            <a:pPr algn="ctr"/>
            <a:r>
              <a:rPr lang="en-US" sz="4800" b="1" dirty="0"/>
              <a:t>What are the </a:t>
            </a:r>
            <a:br>
              <a:rPr lang="en-US" sz="4600" b="1" dirty="0"/>
            </a:br>
            <a:r>
              <a:rPr lang="en-US" sz="4600" b="1" dirty="0"/>
              <a:t>Social Determinants of Mental Health (SDMH)?</a:t>
            </a:r>
          </a:p>
        </p:txBody>
      </p:sp>
      <p:sp>
        <p:nvSpPr>
          <p:cNvPr id="3" name="Content Placeholder 2"/>
          <p:cNvSpPr>
            <a:spLocks noGrp="1"/>
          </p:cNvSpPr>
          <p:nvPr>
            <p:ph idx="1"/>
          </p:nvPr>
        </p:nvSpPr>
        <p:spPr>
          <a:xfrm>
            <a:off x="719390" y="1915527"/>
            <a:ext cx="10624886" cy="6521116"/>
          </a:xfrm>
        </p:spPr>
        <p:txBody>
          <a:bodyPr>
            <a:normAutofit/>
          </a:bodyPr>
          <a:lstStyle/>
          <a:p>
            <a:pPr marL="0" indent="0">
              <a:lnSpc>
                <a:spcPct val="108000"/>
              </a:lnSpc>
              <a:buNone/>
            </a:pPr>
            <a:r>
              <a:rPr lang="en-US" sz="3700" dirty="0"/>
              <a:t>SDMH involve the </a:t>
            </a:r>
            <a:r>
              <a:rPr lang="en-US" sz="3700" b="1" dirty="0">
                <a:solidFill>
                  <a:srgbClr val="00B0F0"/>
                </a:solidFill>
              </a:rPr>
              <a:t>economic, social and political conditions into which one is born </a:t>
            </a:r>
            <a:r>
              <a:rPr lang="en-US" sz="3700" dirty="0"/>
              <a:t>that dictate the likelihood a person raised in deficient or dangerous conditions often associated with poverty will develop persistent mental health challenges throughout his or her life (WHO and Calouste Gulbenkian Foundation, 2014). </a:t>
            </a:r>
          </a:p>
          <a:p>
            <a:pPr marL="0" indent="0">
              <a:buNone/>
            </a:pPr>
            <a:r>
              <a:rPr lang="en-US" sz="1600" dirty="0"/>
              <a:t>Adapted from the World Health Organization (WHO) and the Calouste Gulbenkian Foundation (2014),</a:t>
            </a:r>
          </a:p>
        </p:txBody>
      </p:sp>
    </p:spTree>
    <p:extLst>
      <p:ext uri="{BB962C8B-B14F-4D97-AF65-F5344CB8AC3E}">
        <p14:creationId xmlns:p14="http://schemas.microsoft.com/office/powerpoint/2010/main" val="7565378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6978</TotalTime>
  <Words>5857</Words>
  <Application>Microsoft Office PowerPoint</Application>
  <PresentationFormat>Widescreen</PresentationFormat>
  <Paragraphs>361</Paragraphs>
  <Slides>28</Slides>
  <Notes>28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Calibri Light</vt:lpstr>
      <vt:lpstr>Courier New</vt:lpstr>
      <vt:lpstr>Times New Roman</vt:lpstr>
      <vt:lpstr>Office Theme</vt:lpstr>
      <vt:lpstr>PowerPoint Presentation</vt:lpstr>
      <vt:lpstr>PowerPoint Presentation</vt:lpstr>
      <vt:lpstr>1 minute video on the  Social Determinants of Mental Health </vt:lpstr>
      <vt:lpstr>Overall Learning Objectives</vt:lpstr>
      <vt:lpstr>Key Learning Objectives for IPE</vt:lpstr>
      <vt:lpstr>Key Learning Objectives for  Incorporating MH into SDH Education</vt:lpstr>
      <vt:lpstr>Key Learning Objectives for SDH/SDMH LLL and Advocacy Training</vt:lpstr>
      <vt:lpstr>What are the  Social Determinants of Health (SDH)?</vt:lpstr>
      <vt:lpstr>What are the  Social Determinants of Mental Health (SDMH)?</vt:lpstr>
      <vt:lpstr>Social Determinants of Health (SDH)</vt:lpstr>
      <vt:lpstr>SDMH Highlights</vt:lpstr>
      <vt:lpstr>The Difference Between Equality and Equity</vt:lpstr>
      <vt:lpstr>SDH Outcomes</vt:lpstr>
      <vt:lpstr>Poor Mental Health Outcomes</vt:lpstr>
      <vt:lpstr>Separating MH Disorders from SDH</vt:lpstr>
      <vt:lpstr>The Impact of Social Determinants</vt:lpstr>
      <vt:lpstr>Types of SDMH and Their Causes and Consequences </vt:lpstr>
      <vt:lpstr>From Knowledge to Action: Highlights</vt:lpstr>
      <vt:lpstr>Framework for Lifelong Learning</vt:lpstr>
      <vt:lpstr>Small Group Activity</vt:lpstr>
      <vt:lpstr>Recruiting and Supporting a Diverse Workforce: Highlights</vt:lpstr>
      <vt:lpstr>Critical Elements</vt:lpstr>
      <vt:lpstr>Experiential Learning In and Out of the Classroom: Highlights</vt:lpstr>
      <vt:lpstr>Community Perspective</vt:lpstr>
      <vt:lpstr>Interprofessional Collaborations</vt:lpstr>
      <vt:lpstr>Turning Experience into Policy: Highlights</vt:lpstr>
      <vt:lpstr>Role of Health Education in Policy</vt:lpstr>
      <vt:lpstr>Closing</vt:lpstr>
    </vt:vector>
  </TitlesOfParts>
  <Company>The National Academies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Educating Faculty on the Mental Health Impacts of the Social Determinants</dc:title>
  <dc:creator>Patricia</dc:creator>
  <cp:lastModifiedBy>Jody Frost</cp:lastModifiedBy>
  <cp:revision>122</cp:revision>
  <dcterms:created xsi:type="dcterms:W3CDTF">2020-01-29T17:18:46Z</dcterms:created>
  <dcterms:modified xsi:type="dcterms:W3CDTF">2020-10-21T19:09:31Z</dcterms:modified>
</cp:coreProperties>
</file>